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263" r:id="rId2"/>
    <p:sldId id="281" r:id="rId3"/>
    <p:sldId id="288" r:id="rId4"/>
    <p:sldId id="292" r:id="rId5"/>
    <p:sldId id="301" r:id="rId6"/>
    <p:sldId id="290" r:id="rId7"/>
    <p:sldId id="285" r:id="rId8"/>
    <p:sldId id="293" r:id="rId9"/>
    <p:sldId id="304" r:id="rId10"/>
    <p:sldId id="265" r:id="rId11"/>
    <p:sldId id="282" r:id="rId12"/>
    <p:sldId id="300" r:id="rId13"/>
    <p:sldId id="314" r:id="rId14"/>
    <p:sldId id="319" r:id="rId15"/>
    <p:sldId id="298" r:id="rId16"/>
    <p:sldId id="315" r:id="rId17"/>
    <p:sldId id="316" r:id="rId18"/>
    <p:sldId id="328" r:id="rId19"/>
    <p:sldId id="318" r:id="rId20"/>
    <p:sldId id="329" r:id="rId21"/>
    <p:sldId id="320" r:id="rId22"/>
    <p:sldId id="297" r:id="rId23"/>
    <p:sldId id="310" r:id="rId24"/>
    <p:sldId id="287" r:id="rId25"/>
    <p:sldId id="323" r:id="rId26"/>
    <p:sldId id="322" r:id="rId27"/>
    <p:sldId id="326" r:id="rId28"/>
    <p:sldId id="325" r:id="rId29"/>
    <p:sldId id="274" r:id="rId30"/>
    <p:sldId id="324" r:id="rId31"/>
    <p:sldId id="32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33" d="100"/>
          <a:sy n="33" d="100"/>
        </p:scale>
        <p:origin x="778" y="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48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1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735-4EB2-B820-1E99A17B3B4B}"/>
              </c:ext>
            </c:extLst>
          </c:dPt>
          <c:dPt>
            <c:idx val="2"/>
            <c:bubble3D val="0"/>
            <c:explosion val="23"/>
            <c:spPr>
              <a:solidFill>
                <a:srgbClr val="FF339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735-4EB2-B820-1E99A17B3B4B}"/>
              </c:ext>
            </c:extLst>
          </c:dPt>
          <c:dPt>
            <c:idx val="4"/>
            <c:bubble3D val="0"/>
            <c:spPr>
              <a:solidFill>
                <a:schemeClr val="accent5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735-4EB2-B820-1E99A17B3B4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latin typeface="+mj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Sheet1!$A$1:$A$8</c:f>
              <c:strCache>
                <c:ptCount val="8"/>
                <c:pt idx="0">
                  <c:v>Pneumonia</c:v>
                </c:pt>
                <c:pt idx="1">
                  <c:v>UTI</c:v>
                </c:pt>
                <c:pt idx="2">
                  <c:v>SSI</c:v>
                </c:pt>
                <c:pt idx="3">
                  <c:v>Sepsis</c:v>
                </c:pt>
                <c:pt idx="4">
                  <c:v>Gastrointestinal</c:v>
                </c:pt>
                <c:pt idx="5">
                  <c:v>Bloodstream</c:v>
                </c:pt>
                <c:pt idx="6">
                  <c:v>Unknown</c:v>
                </c:pt>
                <c:pt idx="7">
                  <c:v>Other</c:v>
                </c:pt>
              </c:strCache>
            </c:strRef>
          </c:cat>
          <c:val>
            <c:numRef>
              <c:f>Sheet1!$B$1:$B$8</c:f>
              <c:numCache>
                <c:formatCode>General</c:formatCode>
                <c:ptCount val="8"/>
                <c:pt idx="0">
                  <c:v>22.8</c:v>
                </c:pt>
                <c:pt idx="1">
                  <c:v>17.2</c:v>
                </c:pt>
                <c:pt idx="2">
                  <c:v>15.7</c:v>
                </c:pt>
                <c:pt idx="3">
                  <c:v>10.5</c:v>
                </c:pt>
                <c:pt idx="4">
                  <c:v>8.8000000000000007</c:v>
                </c:pt>
                <c:pt idx="5">
                  <c:v>7.3</c:v>
                </c:pt>
                <c:pt idx="6">
                  <c:v>6.6</c:v>
                </c:pt>
                <c:pt idx="7">
                  <c:v>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735-4EB2-B820-1E99A17B3B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03835261302175"/>
          <c:y val="0.11313073340985701"/>
          <c:w val="0.26037056365961198"/>
          <c:h val="0.62559142193230499"/>
        </c:manualLayout>
      </c:layout>
      <c:overlay val="0"/>
      <c:txPr>
        <a:bodyPr/>
        <a:lstStyle/>
        <a:p>
          <a:pPr>
            <a:defRPr sz="2000">
              <a:latin typeface="+mj-lt"/>
            </a:defRPr>
          </a:pPr>
          <a:endParaRPr lang="en-US"/>
        </a:p>
      </c:txPr>
    </c:legend>
    <c:plotVisOnly val="1"/>
    <c:dispBlanksAs val="zero"/>
    <c:showDLblsOverMax val="0"/>
  </c:chart>
  <c:spPr>
    <a:ln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Staphylococcus aureus</c:v>
                </c:pt>
              </c:strCache>
            </c:strRef>
          </c:tx>
          <c:invertIfNegative val="0"/>
          <c:cat>
            <c:strRef>
              <c:f>(Sheet1!$C$1,Sheet1!$E$1,Sheet1!$G$1)</c:f>
              <c:strCache>
                <c:ptCount val="3"/>
                <c:pt idx="0">
                  <c:v>Orthopaedic</c:v>
                </c:pt>
                <c:pt idx="1">
                  <c:v>CABG</c:v>
                </c:pt>
                <c:pt idx="2">
                  <c:v>Large Bowel</c:v>
                </c:pt>
              </c:strCache>
            </c:strRef>
          </c:cat>
          <c:val>
            <c:numRef>
              <c:f>(Sheet1!$C$2,Sheet1!$E$2,Sheet1!$G$2)</c:f>
              <c:numCache>
                <c:formatCode>0</c:formatCode>
                <c:ptCount val="3"/>
                <c:pt idx="0">
                  <c:v>39.122486288848258</c:v>
                </c:pt>
                <c:pt idx="1">
                  <c:v>25</c:v>
                </c:pt>
                <c:pt idx="2">
                  <c:v>6.666666666666667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1E1-4899-B60C-F921880AE095}"/>
            </c:ext>
          </c:extLst>
        </c:ser>
        <c:ser>
          <c:idx val="3"/>
          <c:order val="1"/>
          <c:tx>
            <c:strRef>
              <c:f>Sheet1!$A$3</c:f>
              <c:strCache>
                <c:ptCount val="1"/>
                <c:pt idx="0">
                  <c:v>Coagulase Negative Staph</c:v>
                </c:pt>
              </c:strCache>
            </c:strRef>
          </c:tx>
          <c:invertIfNegative val="0"/>
          <c:cat>
            <c:strRef>
              <c:f>(Sheet1!$C$1,Sheet1!$E$1,Sheet1!$G$1)</c:f>
              <c:strCache>
                <c:ptCount val="3"/>
                <c:pt idx="0">
                  <c:v>Orthopaedic</c:v>
                </c:pt>
                <c:pt idx="1">
                  <c:v>CABG</c:v>
                </c:pt>
                <c:pt idx="2">
                  <c:v>Large Bowel</c:v>
                </c:pt>
              </c:strCache>
            </c:strRef>
          </c:cat>
          <c:val>
            <c:numRef>
              <c:f>(Sheet1!$C$3,Sheet1!$E$3,Sheet1!$G$3)</c:f>
              <c:numCache>
                <c:formatCode>0</c:formatCode>
                <c:ptCount val="3"/>
                <c:pt idx="0">
                  <c:v>22.029250457038401</c:v>
                </c:pt>
                <c:pt idx="1">
                  <c:v>26.274509803921539</c:v>
                </c:pt>
                <c:pt idx="2">
                  <c:v>2.0289855072463769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1E1-4899-B60C-F921880AE095}"/>
            </c:ext>
          </c:extLst>
        </c:ser>
        <c:ser>
          <c:idx val="5"/>
          <c:order val="2"/>
          <c:tx>
            <c:strRef>
              <c:f>Sheet1!$A$4</c:f>
              <c:strCache>
                <c:ptCount val="1"/>
                <c:pt idx="0">
                  <c:v>Enterobactereaceae</c:v>
                </c:pt>
              </c:strCache>
            </c:strRef>
          </c:tx>
          <c:invertIfNegative val="0"/>
          <c:cat>
            <c:strRef>
              <c:f>(Sheet1!$C$1,Sheet1!$E$1,Sheet1!$G$1)</c:f>
              <c:strCache>
                <c:ptCount val="3"/>
                <c:pt idx="0">
                  <c:v>Orthopaedic</c:v>
                </c:pt>
                <c:pt idx="1">
                  <c:v>CABG</c:v>
                </c:pt>
                <c:pt idx="2">
                  <c:v>Large Bowel</c:v>
                </c:pt>
              </c:strCache>
            </c:strRef>
          </c:cat>
          <c:val>
            <c:numRef>
              <c:f>(Sheet1!$C$4,Sheet1!$E$4,Sheet1!$G$4)</c:f>
              <c:numCache>
                <c:formatCode>0</c:formatCode>
                <c:ptCount val="3"/>
                <c:pt idx="0">
                  <c:v>18.09872029250457</c:v>
                </c:pt>
                <c:pt idx="1">
                  <c:v>29.01960784313723</c:v>
                </c:pt>
                <c:pt idx="2">
                  <c:v>55.652173913043477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1E1-4899-B60C-F921880AE095}"/>
            </c:ext>
          </c:extLst>
        </c:ser>
        <c:ser>
          <c:idx val="0"/>
          <c:order val="3"/>
          <c:tx>
            <c:strRef>
              <c:f>Sheet1!$A$5</c:f>
              <c:strCache>
                <c:ptCount val="1"/>
                <c:pt idx="0">
                  <c:v>Pseudomonas</c:v>
                </c:pt>
              </c:strCache>
            </c:strRef>
          </c:tx>
          <c:invertIfNegative val="0"/>
          <c:cat>
            <c:strRef>
              <c:f>(Sheet1!$C$1,Sheet1!$E$1,Sheet1!$G$1)</c:f>
              <c:strCache>
                <c:ptCount val="3"/>
                <c:pt idx="0">
                  <c:v>Orthopaedic</c:v>
                </c:pt>
                <c:pt idx="1">
                  <c:v>CABG</c:v>
                </c:pt>
                <c:pt idx="2">
                  <c:v>Large Bowel</c:v>
                </c:pt>
              </c:strCache>
            </c:strRef>
          </c:cat>
          <c:val>
            <c:numRef>
              <c:f>(Sheet1!$C$5,Sheet1!$E$5,Sheet1!$G$5)</c:f>
              <c:numCache>
                <c:formatCode>0</c:formatCode>
                <c:ptCount val="3"/>
                <c:pt idx="0">
                  <c:v>4.3875685557586817</c:v>
                </c:pt>
                <c:pt idx="1">
                  <c:v>10.98039215686275</c:v>
                </c:pt>
                <c:pt idx="2">
                  <c:v>10.72463768115942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1E1-4899-B60C-F921880AE095}"/>
            </c:ext>
          </c:extLst>
        </c:ser>
        <c:ser>
          <c:idx val="2"/>
          <c:order val="4"/>
          <c:tx>
            <c:strRef>
              <c:f>Sheet1!$A$6</c:f>
              <c:strCache>
                <c:ptCount val="1"/>
                <c:pt idx="0">
                  <c:v>Streptococci</c:v>
                </c:pt>
              </c:strCache>
            </c:strRef>
          </c:tx>
          <c:invertIfNegative val="0"/>
          <c:cat>
            <c:strRef>
              <c:f>(Sheet1!$C$1,Sheet1!$E$1,Sheet1!$G$1)</c:f>
              <c:strCache>
                <c:ptCount val="3"/>
                <c:pt idx="0">
                  <c:v>Orthopaedic</c:v>
                </c:pt>
                <c:pt idx="1">
                  <c:v>CABG</c:v>
                </c:pt>
                <c:pt idx="2">
                  <c:v>Large Bowel</c:v>
                </c:pt>
              </c:strCache>
            </c:strRef>
          </c:cat>
          <c:val>
            <c:numRef>
              <c:f>(Sheet1!$C$6,Sheet1!$E$6,Sheet1!$G$6)</c:f>
              <c:numCache>
                <c:formatCode>0</c:formatCode>
                <c:ptCount val="3"/>
                <c:pt idx="0">
                  <c:v>6.1243144424131586</c:v>
                </c:pt>
                <c:pt idx="1">
                  <c:v>1.5686274509803919</c:v>
                </c:pt>
                <c:pt idx="2">
                  <c:v>3.7681159420289858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1E1-4899-B60C-F921880AE095}"/>
            </c:ext>
          </c:extLst>
        </c:ser>
        <c:ser>
          <c:idx val="4"/>
          <c:order val="5"/>
          <c:tx>
            <c:strRef>
              <c:f>Sheet1!$A$7</c:f>
              <c:strCache>
                <c:ptCount val="1"/>
                <c:pt idx="0">
                  <c:v>Enterococcus</c:v>
                </c:pt>
              </c:strCache>
            </c:strRef>
          </c:tx>
          <c:invertIfNegative val="0"/>
          <c:cat>
            <c:strRef>
              <c:f>(Sheet1!$C$1,Sheet1!$E$1,Sheet1!$G$1)</c:f>
              <c:strCache>
                <c:ptCount val="3"/>
                <c:pt idx="0">
                  <c:v>Orthopaedic</c:v>
                </c:pt>
                <c:pt idx="1">
                  <c:v>CABG</c:v>
                </c:pt>
                <c:pt idx="2">
                  <c:v>Large Bowel</c:v>
                </c:pt>
              </c:strCache>
            </c:strRef>
          </c:cat>
          <c:val>
            <c:numRef>
              <c:f>(Sheet1!$C$7,Sheet1!$E$7,Sheet1!$G$7)</c:f>
              <c:numCache>
                <c:formatCode>0</c:formatCode>
                <c:ptCount val="3"/>
                <c:pt idx="0">
                  <c:v>5.3016453382084094</c:v>
                </c:pt>
                <c:pt idx="1">
                  <c:v>1.5686274509803919</c:v>
                </c:pt>
                <c:pt idx="2">
                  <c:v>6.666666666666667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1E1-4899-B60C-F921880AE095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Other</c:v>
                </c:pt>
              </c:strCache>
            </c:strRef>
          </c:tx>
          <c:invertIfNegative val="0"/>
          <c:cat>
            <c:strRef>
              <c:f>(Sheet1!$C$1,Sheet1!$E$1,Sheet1!$G$1)</c:f>
              <c:strCache>
                <c:ptCount val="3"/>
                <c:pt idx="0">
                  <c:v>Orthopaedic</c:v>
                </c:pt>
                <c:pt idx="1">
                  <c:v>CABG</c:v>
                </c:pt>
                <c:pt idx="2">
                  <c:v>Large Bowel</c:v>
                </c:pt>
              </c:strCache>
            </c:strRef>
          </c:cat>
          <c:val>
            <c:numRef>
              <c:f>(Sheet1!$C$8,Sheet1!$E$8,Sheet1!$G$8)</c:f>
              <c:numCache>
                <c:formatCode>0</c:formatCode>
                <c:ptCount val="3"/>
                <c:pt idx="0">
                  <c:v>4.9360146252285197</c:v>
                </c:pt>
                <c:pt idx="1">
                  <c:v>5.8823529411764666</c:v>
                </c:pt>
                <c:pt idx="2">
                  <c:v>14.49275362318841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1E1-4899-B60C-F921880AE0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0792856"/>
        <c:axId val="240793640"/>
      </c:barChart>
      <c:catAx>
        <c:axId val="2407928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600"/>
                  <a:t>Category of surgery</a:t>
                </a:r>
              </a:p>
            </c:rich>
          </c:tx>
          <c:layout>
            <c:manualLayout>
              <c:xMode val="edge"/>
              <c:yMode val="edge"/>
              <c:x val="0.38261763954906902"/>
              <c:y val="0.95158666810484305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40793640"/>
        <c:crosses val="autoZero"/>
        <c:auto val="1"/>
        <c:lblAlgn val="ctr"/>
        <c:lblOffset val="100"/>
        <c:noMultiLvlLbl val="0"/>
      </c:catAx>
      <c:valAx>
        <c:axId val="24079364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% of microorganisms cusing SSI</a:t>
                </a:r>
              </a:p>
            </c:rich>
          </c:tx>
          <c:layout>
            <c:manualLayout>
              <c:xMode val="edge"/>
              <c:yMode val="edge"/>
              <c:x val="7.86112020962987E-3"/>
              <c:y val="0.30538327400855703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240792856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0.74503539825291198"/>
          <c:y val="4.9734117139467203E-2"/>
          <c:w val="0.22089974750535801"/>
          <c:h val="0.366285010606551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0.59501</cdr:x>
      <cdr:y>0.00364</cdr:y>
    </cdr:from>
    <cdr:to>
      <cdr:x>0.98134</cdr:x>
      <cdr:y>0.07343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6755642" y="20861"/>
          <a:ext cx="4386289" cy="4001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GB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</a:defRPr>
          </a:lvl9pPr>
        </a:lstStyle>
        <a:p xmlns:a="http://schemas.openxmlformats.org/drawingml/2006/main">
          <a:r>
            <a:rPr lang="en-GB" sz="2000" dirty="0">
              <a:solidFill>
                <a:srgbClr val="2D0054"/>
              </a:solidFill>
              <a:latin typeface="Calibri"/>
            </a:rPr>
            <a:t>ECDC/HPA Point prevalence survey 2012</a:t>
          </a:r>
          <a:endParaRPr lang="en-GB" sz="2000" dirty="0">
            <a:latin typeface="Calibri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5A4866-7FC3-4666-8A7C-F046F139F948}" type="datetimeFigureOut">
              <a:rPr lang="en-GB" smtClean="0"/>
              <a:t>17/01/2019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538F32-A488-4937-AF1D-B2D8C0553E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4662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8FB453-8E7B-4E6E-B4C0-E005572649AC}" type="datetimeFigureOut">
              <a:rPr lang="en-GB" smtClean="0"/>
              <a:t>17/01/2019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F14694-C126-4193-B428-ACCFC9E86C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626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AC703-AC92-4CB4-8BFD-1D64E33988EE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492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AC703-AC92-4CB4-8BFD-1D64E33988EE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898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AC703-AC92-4CB4-8BFD-1D64E33988EE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352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5540" name="Slide Number Placeholder 3"/>
          <p:cNvSpPr txBox="1">
            <a:spLocks noGrp="1"/>
          </p:cNvSpPr>
          <p:nvPr/>
        </p:nvSpPr>
        <p:spPr bwMode="auto">
          <a:xfrm>
            <a:off x="3885721" y="8686873"/>
            <a:ext cx="2972280" cy="457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131" tIns="45066" rIns="90131" bIns="45066" anchor="b"/>
          <a:lstStyle/>
          <a:p>
            <a:pPr algn="r" defTabSz="901700"/>
            <a:fld id="{10377A37-493B-4D08-9440-26F9E0ABBD51}" type="slidenum">
              <a:rPr lang="en-GB" sz="1200"/>
              <a:pPr algn="r" defTabSz="901700"/>
              <a:t>7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2354584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17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71748" name="Slide Number Placeholder 3"/>
          <p:cNvSpPr txBox="1">
            <a:spLocks noGrp="1"/>
          </p:cNvSpPr>
          <p:nvPr/>
        </p:nvSpPr>
        <p:spPr bwMode="auto">
          <a:xfrm>
            <a:off x="3851541" y="9431894"/>
            <a:ext cx="2946135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131" tIns="45066" rIns="90131" bIns="45066" anchor="b"/>
          <a:lstStyle/>
          <a:p>
            <a:pPr algn="r" defTabSz="901700"/>
            <a:fld id="{DE22064C-F61B-4F7B-9838-7047B4653733}" type="slidenum">
              <a:rPr lang="en-GB" sz="1200"/>
              <a:pPr algn="r" defTabSz="901700"/>
              <a:t>10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2614284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18C954-F959-4BE0-AF11-62EAD8A5799F}" type="slidenum">
              <a:rPr lang="en-GB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7024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AC703-AC92-4CB4-8BFD-1D64E33988EE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00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9.jpg"/><Relationship Id="rId7" Type="http://schemas.openxmlformats.org/officeDocument/2006/relationships/image" Target="../media/image7.jp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81528" y="379413"/>
            <a:ext cx="10623121" cy="82296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79410" y="1295401"/>
            <a:ext cx="1143000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182563" marR="0" lvl="1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357188" marR="0" lvl="2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539750" marR="0" lvl="3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714375" marR="0" lvl="4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>
                <a:solidFill>
                  <a:prstClr val="black"/>
                </a:solidFill>
              </a:rPr>
              <a:pPr algn="r"/>
              <a:t>‹#›</a:t>
            </a:fld>
            <a:endParaRPr lang="en-US" sz="800" dirty="0" err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70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412" y="1253446"/>
            <a:ext cx="11430000" cy="4994953"/>
          </a:xfrm>
        </p:spPr>
        <p:txBody>
          <a:bodyPr rIns="0"/>
          <a:lstStyle>
            <a:lvl1pPr>
              <a:lnSpc>
                <a:spcPct val="90000"/>
              </a:lnSpc>
              <a:defRPr sz="3200">
                <a:latin typeface="+mj-lt"/>
              </a:defRPr>
            </a:lvl1pPr>
            <a:lvl2pPr marL="0" indent="0">
              <a:spcAft>
                <a:spcPts val="1200"/>
              </a:spcAft>
              <a:buNone/>
              <a:defRPr sz="2200">
                <a:latin typeface="+mj-lt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>
                <a:solidFill>
                  <a:prstClr val="black"/>
                </a:solidFill>
              </a:rPr>
              <a:pPr algn="r"/>
              <a:t>‹#›</a:t>
            </a:fld>
            <a:endParaRPr lang="en-US" sz="800" dirty="0" err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17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48" y="1263720"/>
            <a:ext cx="11426952" cy="4981631"/>
          </a:xfrm>
        </p:spPr>
        <p:txBody>
          <a:bodyPr r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>
                <a:solidFill>
                  <a:prstClr val="black"/>
                </a:solidFill>
              </a:rPr>
              <a:pPr algn="r"/>
              <a:t>‹#›</a:t>
            </a:fld>
            <a:endParaRPr lang="en-US" sz="800" dirty="0" err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78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Only_ 1/3 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>
            <a:spLocks noGrp="1"/>
          </p:cNvSpPr>
          <p:nvPr>
            <p:ph sz="quarter" idx="13"/>
          </p:nvPr>
        </p:nvSpPr>
        <p:spPr>
          <a:xfrm>
            <a:off x="379412" y="1263720"/>
            <a:ext cx="3794760" cy="49816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182563" marR="0" lvl="1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357188" marR="0" lvl="2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539750" marR="0" lvl="3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714375" marR="0" lvl="4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187952" y="1263720"/>
            <a:ext cx="7623048" cy="49816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>
                <a:solidFill>
                  <a:prstClr val="black"/>
                </a:solidFill>
              </a:rPr>
              <a:pPr algn="r"/>
              <a:t>‹#›</a:t>
            </a:fld>
            <a:endParaRPr lang="en-US" sz="800" dirty="0" err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3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79412" y="1222624"/>
            <a:ext cx="3794760" cy="502272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182563" marR="0" lvl="1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357188" marR="0" lvl="2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539750" marR="0" lvl="3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714375" marR="0" lvl="4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sz="quarter" idx="14"/>
          </p:nvPr>
        </p:nvSpPr>
        <p:spPr>
          <a:xfrm>
            <a:off x="4187952" y="1222624"/>
            <a:ext cx="3803904" cy="502272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5"/>
          </p:nvPr>
        </p:nvSpPr>
        <p:spPr>
          <a:xfrm>
            <a:off x="8010144" y="1222624"/>
            <a:ext cx="3794760" cy="50227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>
                <a:solidFill>
                  <a:prstClr val="black"/>
                </a:solidFill>
              </a:rPr>
              <a:pPr algn="r"/>
              <a:t>‹#›</a:t>
            </a:fld>
            <a:endParaRPr lang="en-US" sz="800" dirty="0" err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32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/>
          <p:cNvSpPr>
            <a:spLocks noGrp="1"/>
          </p:cNvSpPr>
          <p:nvPr>
            <p:ph sz="quarter" idx="13"/>
          </p:nvPr>
        </p:nvSpPr>
        <p:spPr>
          <a:xfrm>
            <a:off x="384048" y="1325365"/>
            <a:ext cx="7616952" cy="49196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8019288" y="1325365"/>
            <a:ext cx="3794760" cy="491986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>
                <a:solidFill>
                  <a:prstClr val="black"/>
                </a:solidFill>
              </a:rPr>
              <a:pPr algn="r"/>
              <a:t>‹#›</a:t>
            </a:fld>
            <a:endParaRPr lang="en-US" sz="800" dirty="0" err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83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384048" y="3314646"/>
            <a:ext cx="3816000" cy="2935224"/>
          </a:xfrm>
          <a:solidFill>
            <a:schemeClr val="bg1">
              <a:lumMod val="85000"/>
            </a:schemeClr>
          </a:solidFill>
        </p:spPr>
        <p:txBody>
          <a:bodyPr lIns="0" rIns="0"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187310" y="384048"/>
            <a:ext cx="3816000" cy="2930652"/>
          </a:xfrm>
          <a:solidFill>
            <a:schemeClr val="bg1">
              <a:lumMod val="85000"/>
            </a:schemeClr>
          </a:solidFill>
        </p:spPr>
        <p:txBody>
          <a:bodyPr lIns="0" rIns="0"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4187310" y="3314646"/>
            <a:ext cx="3816000" cy="2938462"/>
          </a:xfrm>
          <a:solidFill>
            <a:schemeClr val="bg1">
              <a:lumMod val="85000"/>
            </a:schemeClr>
          </a:solidFill>
        </p:spPr>
        <p:txBody>
          <a:bodyPr lIns="0" rIns="0"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8001000" y="384048"/>
            <a:ext cx="3816000" cy="2930652"/>
          </a:xfrm>
          <a:solidFill>
            <a:schemeClr val="bg1">
              <a:lumMod val="85000"/>
            </a:schemeClr>
          </a:solidFill>
        </p:spPr>
        <p:txBody>
          <a:bodyPr lIns="0" rIns="0"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8001000" y="3314646"/>
            <a:ext cx="3816000" cy="2938462"/>
          </a:xfrm>
          <a:solidFill>
            <a:schemeClr val="bg1">
              <a:lumMod val="85000"/>
            </a:schemeClr>
          </a:solidFill>
        </p:spPr>
        <p:txBody>
          <a:bodyPr lIns="0" rIns="0"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>
                <a:solidFill>
                  <a:prstClr val="black"/>
                </a:solidFill>
              </a:rPr>
              <a:pPr algn="r"/>
              <a:t>‹#›</a:t>
            </a:fld>
            <a:endParaRPr lang="en-US" sz="800" dirty="0" err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51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268200" cy="6858000"/>
          </a:xfrm>
          <a:prstGeom prst="rect">
            <a:avLst/>
          </a:prstGeom>
        </p:spPr>
      </p:pic>
      <p:sp>
        <p:nvSpPr>
          <p:cNvPr id="24" name="Freeform 23"/>
          <p:cNvSpPr/>
          <p:nvPr/>
        </p:nvSpPr>
        <p:spPr>
          <a:xfrm>
            <a:off x="4102443" y="4914459"/>
            <a:ext cx="547228" cy="151811"/>
          </a:xfrm>
          <a:custGeom>
            <a:avLst/>
            <a:gdLst>
              <a:gd name="connsiteX0" fmla="*/ 0 w 547228"/>
              <a:gd name="connsiteY0" fmla="*/ 0 h 151811"/>
              <a:gd name="connsiteX1" fmla="*/ 547228 w 547228"/>
              <a:gd name="connsiteY1" fmla="*/ 70610 h 151811"/>
              <a:gd name="connsiteX2" fmla="*/ 526045 w 547228"/>
              <a:gd name="connsiteY2" fmla="*/ 151811 h 151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7228" h="151811">
                <a:moveTo>
                  <a:pt x="0" y="0"/>
                </a:moveTo>
                <a:lnTo>
                  <a:pt x="547228" y="70610"/>
                </a:lnTo>
                <a:lnTo>
                  <a:pt x="526045" y="151811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-1" y="-1"/>
            <a:ext cx="3153403" cy="1773715"/>
          </a:xfrm>
          <a:custGeom>
            <a:avLst/>
            <a:gdLst>
              <a:gd name="connsiteX0" fmla="*/ 0 w 3172858"/>
              <a:gd name="connsiteY0" fmla="*/ 0 h 1773716"/>
              <a:gd name="connsiteX1" fmla="*/ 1079653 w 3172858"/>
              <a:gd name="connsiteY1" fmla="*/ 1773716 h 1773716"/>
              <a:gd name="connsiteX2" fmla="*/ 3172858 w 3172858"/>
              <a:gd name="connsiteY2" fmla="*/ 1751682 h 1773716"/>
              <a:gd name="connsiteX3" fmla="*/ 0 w 3172858"/>
              <a:gd name="connsiteY3" fmla="*/ 0 h 1773716"/>
              <a:gd name="connsiteX0" fmla="*/ 0 w 3114492"/>
              <a:gd name="connsiteY0" fmla="*/ 0 h 1773716"/>
              <a:gd name="connsiteX1" fmla="*/ 1079653 w 3114492"/>
              <a:gd name="connsiteY1" fmla="*/ 1773716 h 1773716"/>
              <a:gd name="connsiteX2" fmla="*/ 3114492 w 3114492"/>
              <a:gd name="connsiteY2" fmla="*/ 1177750 h 1773716"/>
              <a:gd name="connsiteX3" fmla="*/ 0 w 3114492"/>
              <a:gd name="connsiteY3" fmla="*/ 0 h 1773716"/>
              <a:gd name="connsiteX0" fmla="*/ 0 w 3153403"/>
              <a:gd name="connsiteY0" fmla="*/ 0 h 1773716"/>
              <a:gd name="connsiteX1" fmla="*/ 1079653 w 3153403"/>
              <a:gd name="connsiteY1" fmla="*/ 1773716 h 1773716"/>
              <a:gd name="connsiteX2" fmla="*/ 3153403 w 3153403"/>
              <a:gd name="connsiteY2" fmla="*/ 1771137 h 1773716"/>
              <a:gd name="connsiteX3" fmla="*/ 0 w 3153403"/>
              <a:gd name="connsiteY3" fmla="*/ 0 h 1773716"/>
              <a:gd name="connsiteX0" fmla="*/ 0 w 3153403"/>
              <a:gd name="connsiteY0" fmla="*/ 0 h 1771137"/>
              <a:gd name="connsiteX1" fmla="*/ 1036790 w 3153403"/>
              <a:gd name="connsiteY1" fmla="*/ 1768953 h 1771137"/>
              <a:gd name="connsiteX2" fmla="*/ 3153403 w 3153403"/>
              <a:gd name="connsiteY2" fmla="*/ 1771137 h 1771137"/>
              <a:gd name="connsiteX3" fmla="*/ 0 w 3153403"/>
              <a:gd name="connsiteY3" fmla="*/ 0 h 1771137"/>
              <a:gd name="connsiteX0" fmla="*/ 0 w 3153403"/>
              <a:gd name="connsiteY0" fmla="*/ 0 h 1773715"/>
              <a:gd name="connsiteX1" fmla="*/ 1036790 w 3153403"/>
              <a:gd name="connsiteY1" fmla="*/ 1773715 h 1773715"/>
              <a:gd name="connsiteX2" fmla="*/ 3153403 w 3153403"/>
              <a:gd name="connsiteY2" fmla="*/ 1771137 h 1773715"/>
              <a:gd name="connsiteX3" fmla="*/ 0 w 3153403"/>
              <a:gd name="connsiteY3" fmla="*/ 0 h 1773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3403" h="1773715">
                <a:moveTo>
                  <a:pt x="0" y="0"/>
                </a:moveTo>
                <a:lnTo>
                  <a:pt x="1036790" y="1773715"/>
                </a:lnTo>
                <a:lnTo>
                  <a:pt x="3153403" y="177113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3461660" y="4249554"/>
            <a:ext cx="8730340" cy="1481619"/>
          </a:xfrm>
        </p:spPr>
        <p:txBody>
          <a:bodyPr rIns="0" anchor="t"/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250" y="104934"/>
            <a:ext cx="381000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23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9413" y="2321901"/>
            <a:ext cx="9521825" cy="1994392"/>
          </a:xfrm>
        </p:spPr>
        <p:txBody>
          <a:bodyPr vert="horz" wrap="square" lIns="0" tIns="0" rIns="0" bIns="0" anchor="t" anchorCtr="0">
            <a:no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770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4 line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 userDrawn="1"/>
        </p:nvSpPr>
        <p:spPr>
          <a:xfrm flipH="1" flipV="1">
            <a:off x="-8709" y="-8709"/>
            <a:ext cx="8136266" cy="6875416"/>
          </a:xfrm>
          <a:custGeom>
            <a:avLst/>
            <a:gdLst>
              <a:gd name="connsiteX0" fmla="*/ 0 w 9162535"/>
              <a:gd name="connsiteY0" fmla="*/ 5146589 h 5146589"/>
              <a:gd name="connsiteX1" fmla="*/ 5999206 w 9162535"/>
              <a:gd name="connsiteY1" fmla="*/ 0 h 5146589"/>
              <a:gd name="connsiteX2" fmla="*/ 9162535 w 9162535"/>
              <a:gd name="connsiteY2" fmla="*/ 3342502 h 5146589"/>
              <a:gd name="connsiteX3" fmla="*/ 0 w 9162535"/>
              <a:gd name="connsiteY3" fmla="*/ 5146589 h 5146589"/>
              <a:gd name="connsiteX0" fmla="*/ 0 w 6061080"/>
              <a:gd name="connsiteY0" fmla="*/ 5160885 h 5160885"/>
              <a:gd name="connsiteX1" fmla="*/ 2897751 w 6061080"/>
              <a:gd name="connsiteY1" fmla="*/ 0 h 5160885"/>
              <a:gd name="connsiteX2" fmla="*/ 6061080 w 6061080"/>
              <a:gd name="connsiteY2" fmla="*/ 3342502 h 5160885"/>
              <a:gd name="connsiteX3" fmla="*/ 0 w 6061080"/>
              <a:gd name="connsiteY3" fmla="*/ 5160885 h 5160885"/>
              <a:gd name="connsiteX0" fmla="*/ 0 w 6075372"/>
              <a:gd name="connsiteY0" fmla="*/ 5160885 h 5160885"/>
              <a:gd name="connsiteX1" fmla="*/ 2897751 w 6075372"/>
              <a:gd name="connsiteY1" fmla="*/ 0 h 5160885"/>
              <a:gd name="connsiteX2" fmla="*/ 6075372 w 6075372"/>
              <a:gd name="connsiteY2" fmla="*/ 1755636 h 5160885"/>
              <a:gd name="connsiteX3" fmla="*/ 0 w 6075372"/>
              <a:gd name="connsiteY3" fmla="*/ 5160885 h 5160885"/>
              <a:gd name="connsiteX0" fmla="*/ 3119359 w 9194731"/>
              <a:gd name="connsiteY0" fmla="*/ 5203773 h 5203773"/>
              <a:gd name="connsiteX1" fmla="*/ 0 w 9194731"/>
              <a:gd name="connsiteY1" fmla="*/ 0 h 5203773"/>
              <a:gd name="connsiteX2" fmla="*/ 9194731 w 9194731"/>
              <a:gd name="connsiteY2" fmla="*/ 1798524 h 5203773"/>
              <a:gd name="connsiteX3" fmla="*/ 3119359 w 9194731"/>
              <a:gd name="connsiteY3" fmla="*/ 5203773 h 5203773"/>
              <a:gd name="connsiteX0" fmla="*/ 0 w 6075372"/>
              <a:gd name="connsiteY0" fmla="*/ 5175181 h 5175181"/>
              <a:gd name="connsiteX1" fmla="*/ 2883458 w 6075372"/>
              <a:gd name="connsiteY1" fmla="*/ 0 h 5175181"/>
              <a:gd name="connsiteX2" fmla="*/ 6075372 w 6075372"/>
              <a:gd name="connsiteY2" fmla="*/ 1769932 h 5175181"/>
              <a:gd name="connsiteX3" fmla="*/ 0 w 6075372"/>
              <a:gd name="connsiteY3" fmla="*/ 5175181 h 5175181"/>
              <a:gd name="connsiteX0" fmla="*/ 0 w 3202595"/>
              <a:gd name="connsiteY0" fmla="*/ 5189477 h 5189477"/>
              <a:gd name="connsiteX1" fmla="*/ 10681 w 3202595"/>
              <a:gd name="connsiteY1" fmla="*/ 0 h 5189477"/>
              <a:gd name="connsiteX2" fmla="*/ 3202595 w 3202595"/>
              <a:gd name="connsiteY2" fmla="*/ 1769932 h 5189477"/>
              <a:gd name="connsiteX3" fmla="*/ 0 w 3202595"/>
              <a:gd name="connsiteY3" fmla="*/ 5189477 h 5189477"/>
              <a:gd name="connsiteX0" fmla="*/ 2962146 w 6164741"/>
              <a:gd name="connsiteY0" fmla="*/ 5403918 h 5403918"/>
              <a:gd name="connsiteX1" fmla="*/ 3 w 6164741"/>
              <a:gd name="connsiteY1" fmla="*/ 0 h 5403918"/>
              <a:gd name="connsiteX2" fmla="*/ 6164741 w 6164741"/>
              <a:gd name="connsiteY2" fmla="*/ 1984373 h 5403918"/>
              <a:gd name="connsiteX3" fmla="*/ 2962146 w 6164741"/>
              <a:gd name="connsiteY3" fmla="*/ 5403918 h 5403918"/>
              <a:gd name="connsiteX0" fmla="*/ 2962143 w 6164738"/>
              <a:gd name="connsiteY0" fmla="*/ 5403918 h 5403918"/>
              <a:gd name="connsiteX1" fmla="*/ 0 w 6164738"/>
              <a:gd name="connsiteY1" fmla="*/ 0 h 5403918"/>
              <a:gd name="connsiteX2" fmla="*/ 6164738 w 6164738"/>
              <a:gd name="connsiteY2" fmla="*/ 1984373 h 5403918"/>
              <a:gd name="connsiteX3" fmla="*/ 2962143 w 6164738"/>
              <a:gd name="connsiteY3" fmla="*/ 5403918 h 5403918"/>
              <a:gd name="connsiteX0" fmla="*/ 2962143 w 6164738"/>
              <a:gd name="connsiteY0" fmla="*/ 5403918 h 5403918"/>
              <a:gd name="connsiteX1" fmla="*/ 0 w 6164738"/>
              <a:gd name="connsiteY1" fmla="*/ 0 h 5403918"/>
              <a:gd name="connsiteX2" fmla="*/ 6164738 w 6164738"/>
              <a:gd name="connsiteY2" fmla="*/ 1984373 h 5403918"/>
              <a:gd name="connsiteX3" fmla="*/ 2962143 w 6164738"/>
              <a:gd name="connsiteY3" fmla="*/ 5403918 h 5403918"/>
              <a:gd name="connsiteX0" fmla="*/ 2819219 w 6021814"/>
              <a:gd name="connsiteY0" fmla="*/ 5189477 h 5189477"/>
              <a:gd name="connsiteX1" fmla="*/ 0 w 6021814"/>
              <a:gd name="connsiteY1" fmla="*/ 0 h 5189477"/>
              <a:gd name="connsiteX2" fmla="*/ 6021814 w 6021814"/>
              <a:gd name="connsiteY2" fmla="*/ 1769932 h 5189477"/>
              <a:gd name="connsiteX3" fmla="*/ 2819219 w 6021814"/>
              <a:gd name="connsiteY3" fmla="*/ 5189477 h 5189477"/>
              <a:gd name="connsiteX0" fmla="*/ 2819219 w 6007522"/>
              <a:gd name="connsiteY0" fmla="*/ 5189477 h 5189477"/>
              <a:gd name="connsiteX1" fmla="*/ 0 w 6007522"/>
              <a:gd name="connsiteY1" fmla="*/ 0 h 5189477"/>
              <a:gd name="connsiteX2" fmla="*/ 6007522 w 6007522"/>
              <a:gd name="connsiteY2" fmla="*/ 3299613 h 5189477"/>
              <a:gd name="connsiteX3" fmla="*/ 2819219 w 6007522"/>
              <a:gd name="connsiteY3" fmla="*/ 5189477 h 5189477"/>
              <a:gd name="connsiteX0" fmla="*/ 2819219 w 6021814"/>
              <a:gd name="connsiteY0" fmla="*/ 5189477 h 5189477"/>
              <a:gd name="connsiteX1" fmla="*/ 0 w 6021814"/>
              <a:gd name="connsiteY1" fmla="*/ 0 h 5189477"/>
              <a:gd name="connsiteX2" fmla="*/ 6021814 w 6021814"/>
              <a:gd name="connsiteY2" fmla="*/ 3385390 h 5189477"/>
              <a:gd name="connsiteX3" fmla="*/ 2819219 w 6021814"/>
              <a:gd name="connsiteY3" fmla="*/ 5189477 h 5189477"/>
              <a:gd name="connsiteX0" fmla="*/ 2862096 w 6021814"/>
              <a:gd name="connsiteY0" fmla="*/ 5189477 h 5189477"/>
              <a:gd name="connsiteX1" fmla="*/ 0 w 6021814"/>
              <a:gd name="connsiteY1" fmla="*/ 0 h 5189477"/>
              <a:gd name="connsiteX2" fmla="*/ 6021814 w 6021814"/>
              <a:gd name="connsiteY2" fmla="*/ 3385390 h 5189477"/>
              <a:gd name="connsiteX3" fmla="*/ 2862096 w 6021814"/>
              <a:gd name="connsiteY3" fmla="*/ 5189477 h 5189477"/>
              <a:gd name="connsiteX0" fmla="*/ 2862096 w 6021814"/>
              <a:gd name="connsiteY0" fmla="*/ 5189477 h 5189477"/>
              <a:gd name="connsiteX1" fmla="*/ 0 w 6021814"/>
              <a:gd name="connsiteY1" fmla="*/ 0 h 5189477"/>
              <a:gd name="connsiteX2" fmla="*/ 6021814 w 6021814"/>
              <a:gd name="connsiteY2" fmla="*/ 3385390 h 5189477"/>
              <a:gd name="connsiteX3" fmla="*/ 2862096 w 6021814"/>
              <a:gd name="connsiteY3" fmla="*/ 5189477 h 5189477"/>
              <a:gd name="connsiteX0" fmla="*/ 2862096 w 5993229"/>
              <a:gd name="connsiteY0" fmla="*/ 5189477 h 5189477"/>
              <a:gd name="connsiteX1" fmla="*/ 0 w 5993229"/>
              <a:gd name="connsiteY1" fmla="*/ 0 h 5189477"/>
              <a:gd name="connsiteX2" fmla="*/ 5993229 w 5993229"/>
              <a:gd name="connsiteY2" fmla="*/ 3394921 h 5189477"/>
              <a:gd name="connsiteX3" fmla="*/ 2862096 w 5993229"/>
              <a:gd name="connsiteY3" fmla="*/ 5189477 h 5189477"/>
              <a:gd name="connsiteX0" fmla="*/ 2940500 w 5993229"/>
              <a:gd name="connsiteY0" fmla="*/ 5196067 h 5196067"/>
              <a:gd name="connsiteX1" fmla="*/ 0 w 5993229"/>
              <a:gd name="connsiteY1" fmla="*/ 0 h 5196067"/>
              <a:gd name="connsiteX2" fmla="*/ 5993229 w 5993229"/>
              <a:gd name="connsiteY2" fmla="*/ 3394921 h 5196067"/>
              <a:gd name="connsiteX3" fmla="*/ 2940500 w 5993229"/>
              <a:gd name="connsiteY3" fmla="*/ 5196067 h 5196067"/>
              <a:gd name="connsiteX0" fmla="*/ 2940500 w 5999763"/>
              <a:gd name="connsiteY0" fmla="*/ 5196067 h 5196067"/>
              <a:gd name="connsiteX1" fmla="*/ 0 w 5999763"/>
              <a:gd name="connsiteY1" fmla="*/ 0 h 5196067"/>
              <a:gd name="connsiteX2" fmla="*/ 5999763 w 5999763"/>
              <a:gd name="connsiteY2" fmla="*/ 3467409 h 5196067"/>
              <a:gd name="connsiteX3" fmla="*/ 2940500 w 5999763"/>
              <a:gd name="connsiteY3" fmla="*/ 5196067 h 5196067"/>
              <a:gd name="connsiteX0" fmla="*/ 3045039 w 6104302"/>
              <a:gd name="connsiteY0" fmla="*/ 5202656 h 5202656"/>
              <a:gd name="connsiteX1" fmla="*/ 0 w 6104302"/>
              <a:gd name="connsiteY1" fmla="*/ 0 h 5202656"/>
              <a:gd name="connsiteX2" fmla="*/ 6104302 w 6104302"/>
              <a:gd name="connsiteY2" fmla="*/ 3473998 h 5202656"/>
              <a:gd name="connsiteX3" fmla="*/ 3045039 w 6104302"/>
              <a:gd name="connsiteY3" fmla="*/ 5202656 h 520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4302" h="5202656">
                <a:moveTo>
                  <a:pt x="3045039" y="5202656"/>
                </a:moveTo>
                <a:cubicBezTo>
                  <a:pt x="3034307" y="5174064"/>
                  <a:pt x="10732" y="42888"/>
                  <a:pt x="0" y="0"/>
                </a:cubicBezTo>
                <a:lnTo>
                  <a:pt x="6104302" y="3473998"/>
                </a:lnTo>
                <a:lnTo>
                  <a:pt x="3045039" y="5202656"/>
                </a:lnTo>
                <a:close/>
              </a:path>
            </a:pathLst>
          </a:custGeom>
          <a:gradFill flip="none" rotWithShape="1">
            <a:gsLst>
              <a:gs pos="22000">
                <a:schemeClr val="accent3"/>
              </a:gs>
              <a:gs pos="51000">
                <a:schemeClr val="accent2"/>
              </a:gs>
              <a:gs pos="98374">
                <a:schemeClr val="accent1"/>
              </a:gs>
            </a:gsLst>
            <a:lin ang="13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4048" y="1668095"/>
            <a:ext cx="10919935" cy="1994392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7200" b="0">
                <a:solidFill>
                  <a:schemeClr val="tx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/>
              <a:t>Two line title</a:t>
            </a:r>
            <a:br>
              <a:rPr lang="en-US"/>
            </a:br>
            <a:r>
              <a:rPr lang="en-US"/>
              <a:t>goes here</a:t>
            </a:r>
            <a:endParaRPr lang="en-GB" dirty="0"/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4048" y="5204499"/>
            <a:ext cx="1978025" cy="480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tx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84048" y="3895344"/>
            <a:ext cx="9514682" cy="86484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 subhead/presenters names, </a:t>
            </a:r>
            <a:br>
              <a:rPr lang="en-US" dirty="0"/>
            </a:br>
            <a:r>
              <a:rPr lang="en-US" dirty="0"/>
              <a:t>one or two lines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6070" y="6008809"/>
            <a:ext cx="2424041" cy="4305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03" y="6114459"/>
            <a:ext cx="1173801" cy="4425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060" y="5951193"/>
            <a:ext cx="1422103" cy="6058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634" y="5860888"/>
            <a:ext cx="1805500" cy="97355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586" y="5951193"/>
            <a:ext cx="1224486" cy="4775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039586" y="0"/>
            <a:ext cx="3810000" cy="177165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228600" y="0"/>
            <a:ext cx="1144460" cy="1435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91896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5 line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30" y="101475"/>
            <a:ext cx="2762250" cy="1657350"/>
          </a:xfrm>
          <a:prstGeom prst="rect">
            <a:avLst/>
          </a:prstGeom>
        </p:spPr>
      </p:pic>
      <p:grpSp>
        <p:nvGrpSpPr>
          <p:cNvPr id="31" name="Group 30"/>
          <p:cNvGrpSpPr/>
          <p:nvPr userDrawn="1"/>
        </p:nvGrpSpPr>
        <p:grpSpPr>
          <a:xfrm>
            <a:off x="6095262" y="0"/>
            <a:ext cx="6101116" cy="6858864"/>
            <a:chOff x="6095262" y="0"/>
            <a:chExt cx="6101116" cy="6858864"/>
          </a:xfrm>
        </p:grpSpPr>
        <p:sp>
          <p:nvSpPr>
            <p:cNvPr id="8" name="Freeform 7"/>
            <p:cNvSpPr/>
            <p:nvPr userDrawn="1"/>
          </p:nvSpPr>
          <p:spPr>
            <a:xfrm>
              <a:off x="6105525" y="0"/>
              <a:ext cx="6082158" cy="6858000"/>
            </a:xfrm>
            <a:custGeom>
              <a:avLst/>
              <a:gdLst>
                <a:gd name="connsiteX0" fmla="*/ 6096000 w 6096000"/>
                <a:gd name="connsiteY0" fmla="*/ 0 h 6867525"/>
                <a:gd name="connsiteX1" fmla="*/ 0 w 6096000"/>
                <a:gd name="connsiteY1" fmla="*/ 9525 h 6867525"/>
                <a:gd name="connsiteX2" fmla="*/ 3362325 w 6096000"/>
                <a:gd name="connsiteY2" fmla="*/ 6867525 h 6867525"/>
                <a:gd name="connsiteX3" fmla="*/ 6096000 w 6096000"/>
                <a:gd name="connsiteY3" fmla="*/ 6858000 h 6867525"/>
                <a:gd name="connsiteX4" fmla="*/ 6096000 w 6096000"/>
                <a:gd name="connsiteY4" fmla="*/ 0 h 68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6000" h="6867525">
                  <a:moveTo>
                    <a:pt x="6096000" y="0"/>
                  </a:moveTo>
                  <a:lnTo>
                    <a:pt x="0" y="9525"/>
                  </a:lnTo>
                  <a:lnTo>
                    <a:pt x="3362325" y="6867525"/>
                  </a:lnTo>
                  <a:lnTo>
                    <a:pt x="6096000" y="6858000"/>
                  </a:lnTo>
                  <a:lnTo>
                    <a:pt x="60960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3" name="Freeform 32"/>
            <p:cNvSpPr/>
            <p:nvPr userDrawn="1"/>
          </p:nvSpPr>
          <p:spPr>
            <a:xfrm flipH="1">
              <a:off x="6099048" y="0"/>
              <a:ext cx="6096736" cy="4569416"/>
            </a:xfrm>
            <a:custGeom>
              <a:avLst/>
              <a:gdLst>
                <a:gd name="connsiteX0" fmla="*/ 0 w 9162535"/>
                <a:gd name="connsiteY0" fmla="*/ 5146589 h 5146589"/>
                <a:gd name="connsiteX1" fmla="*/ 5999206 w 9162535"/>
                <a:gd name="connsiteY1" fmla="*/ 0 h 5146589"/>
                <a:gd name="connsiteX2" fmla="*/ 9162535 w 9162535"/>
                <a:gd name="connsiteY2" fmla="*/ 3342502 h 5146589"/>
                <a:gd name="connsiteX3" fmla="*/ 0 w 9162535"/>
                <a:gd name="connsiteY3" fmla="*/ 5146589 h 5146589"/>
                <a:gd name="connsiteX0" fmla="*/ 0 w 6061080"/>
                <a:gd name="connsiteY0" fmla="*/ 5160885 h 5160885"/>
                <a:gd name="connsiteX1" fmla="*/ 2897751 w 6061080"/>
                <a:gd name="connsiteY1" fmla="*/ 0 h 5160885"/>
                <a:gd name="connsiteX2" fmla="*/ 6061080 w 6061080"/>
                <a:gd name="connsiteY2" fmla="*/ 3342502 h 5160885"/>
                <a:gd name="connsiteX3" fmla="*/ 0 w 6061080"/>
                <a:gd name="connsiteY3" fmla="*/ 5160885 h 5160885"/>
                <a:gd name="connsiteX0" fmla="*/ 0 w 6075372"/>
                <a:gd name="connsiteY0" fmla="*/ 5160885 h 5160885"/>
                <a:gd name="connsiteX1" fmla="*/ 2897751 w 6075372"/>
                <a:gd name="connsiteY1" fmla="*/ 0 h 5160885"/>
                <a:gd name="connsiteX2" fmla="*/ 6075372 w 6075372"/>
                <a:gd name="connsiteY2" fmla="*/ 1755636 h 5160885"/>
                <a:gd name="connsiteX3" fmla="*/ 0 w 6075372"/>
                <a:gd name="connsiteY3" fmla="*/ 5160885 h 5160885"/>
                <a:gd name="connsiteX0" fmla="*/ 3119359 w 9194731"/>
                <a:gd name="connsiteY0" fmla="*/ 5203773 h 5203773"/>
                <a:gd name="connsiteX1" fmla="*/ 0 w 9194731"/>
                <a:gd name="connsiteY1" fmla="*/ 0 h 5203773"/>
                <a:gd name="connsiteX2" fmla="*/ 9194731 w 9194731"/>
                <a:gd name="connsiteY2" fmla="*/ 1798524 h 5203773"/>
                <a:gd name="connsiteX3" fmla="*/ 3119359 w 9194731"/>
                <a:gd name="connsiteY3" fmla="*/ 5203773 h 5203773"/>
                <a:gd name="connsiteX0" fmla="*/ 3119359 w 9194731"/>
                <a:gd name="connsiteY0" fmla="*/ 5147756 h 5147756"/>
                <a:gd name="connsiteX1" fmla="*/ 0 w 9194731"/>
                <a:gd name="connsiteY1" fmla="*/ 0 h 5147756"/>
                <a:gd name="connsiteX2" fmla="*/ 9194731 w 9194731"/>
                <a:gd name="connsiteY2" fmla="*/ 1742507 h 5147756"/>
                <a:gd name="connsiteX3" fmla="*/ 3119359 w 9194731"/>
                <a:gd name="connsiteY3" fmla="*/ 5147756 h 5147756"/>
                <a:gd name="connsiteX0" fmla="*/ 3151267 w 9226639"/>
                <a:gd name="connsiteY0" fmla="*/ 5163714 h 5163714"/>
                <a:gd name="connsiteX1" fmla="*/ 0 w 9226639"/>
                <a:gd name="connsiteY1" fmla="*/ 0 h 5163714"/>
                <a:gd name="connsiteX2" fmla="*/ 9226639 w 9226639"/>
                <a:gd name="connsiteY2" fmla="*/ 1758465 h 5163714"/>
                <a:gd name="connsiteX3" fmla="*/ 3151267 w 9226639"/>
                <a:gd name="connsiteY3" fmla="*/ 5163714 h 5163714"/>
                <a:gd name="connsiteX0" fmla="*/ 3151267 w 9198054"/>
                <a:gd name="connsiteY0" fmla="*/ 5163714 h 5163714"/>
                <a:gd name="connsiteX1" fmla="*/ 0 w 9198054"/>
                <a:gd name="connsiteY1" fmla="*/ 0 h 5163714"/>
                <a:gd name="connsiteX2" fmla="*/ 9198054 w 9198054"/>
                <a:gd name="connsiteY2" fmla="*/ 1901426 h 5163714"/>
                <a:gd name="connsiteX3" fmla="*/ 3151267 w 9198054"/>
                <a:gd name="connsiteY3" fmla="*/ 5163714 h 5163714"/>
                <a:gd name="connsiteX0" fmla="*/ 3208437 w 9198054"/>
                <a:gd name="connsiteY0" fmla="*/ 5163714 h 5163714"/>
                <a:gd name="connsiteX1" fmla="*/ 0 w 9198054"/>
                <a:gd name="connsiteY1" fmla="*/ 0 h 5163714"/>
                <a:gd name="connsiteX2" fmla="*/ 9198054 w 9198054"/>
                <a:gd name="connsiteY2" fmla="*/ 1901426 h 5163714"/>
                <a:gd name="connsiteX3" fmla="*/ 3208437 w 9198054"/>
                <a:gd name="connsiteY3" fmla="*/ 5163714 h 5163714"/>
                <a:gd name="connsiteX0" fmla="*/ 3160796 w 9198054"/>
                <a:gd name="connsiteY0" fmla="*/ 5154183 h 5154183"/>
                <a:gd name="connsiteX1" fmla="*/ 0 w 9198054"/>
                <a:gd name="connsiteY1" fmla="*/ 0 h 5154183"/>
                <a:gd name="connsiteX2" fmla="*/ 9198054 w 9198054"/>
                <a:gd name="connsiteY2" fmla="*/ 1901426 h 5154183"/>
                <a:gd name="connsiteX3" fmla="*/ 3160796 w 9198054"/>
                <a:gd name="connsiteY3" fmla="*/ 5154183 h 5154183"/>
                <a:gd name="connsiteX0" fmla="*/ 316079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910957 h 5154183"/>
                <a:gd name="connsiteX3" fmla="*/ 3160796 w 9178997"/>
                <a:gd name="connsiteY3" fmla="*/ 5154183 h 5154183"/>
                <a:gd name="connsiteX0" fmla="*/ 304811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910957 h 5154183"/>
                <a:gd name="connsiteX3" fmla="*/ 3048116 w 9178997"/>
                <a:gd name="connsiteY3" fmla="*/ 5154183 h 5154183"/>
                <a:gd name="connsiteX0" fmla="*/ 304811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698542 h 5154183"/>
                <a:gd name="connsiteX3" fmla="*/ 3048116 w 9178997"/>
                <a:gd name="connsiteY3" fmla="*/ 5154183 h 5154183"/>
                <a:gd name="connsiteX0" fmla="*/ 1498773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698542 h 5154183"/>
                <a:gd name="connsiteX3" fmla="*/ 1498773 w 9178997"/>
                <a:gd name="connsiteY3" fmla="*/ 5154183 h 5154183"/>
                <a:gd name="connsiteX0" fmla="*/ 1498773 w 3368960"/>
                <a:gd name="connsiteY0" fmla="*/ 5173702 h 5173702"/>
                <a:gd name="connsiteX1" fmla="*/ 0 w 3368960"/>
                <a:gd name="connsiteY1" fmla="*/ 19519 h 5173702"/>
                <a:gd name="connsiteX2" fmla="*/ 3368960 w 3368960"/>
                <a:gd name="connsiteY2" fmla="*/ 0 h 5173702"/>
                <a:gd name="connsiteX3" fmla="*/ 1498773 w 3368960"/>
                <a:gd name="connsiteY3" fmla="*/ 5173702 h 5173702"/>
                <a:gd name="connsiteX0" fmla="*/ 1513119 w 3383306"/>
                <a:gd name="connsiteY0" fmla="*/ 5173702 h 5173702"/>
                <a:gd name="connsiteX1" fmla="*/ 0 w 3383306"/>
                <a:gd name="connsiteY1" fmla="*/ 1730421 h 5173702"/>
                <a:gd name="connsiteX2" fmla="*/ 3383306 w 3383306"/>
                <a:gd name="connsiteY2" fmla="*/ 0 h 5173702"/>
                <a:gd name="connsiteX3" fmla="*/ 1513119 w 3383306"/>
                <a:gd name="connsiteY3" fmla="*/ 5173702 h 5173702"/>
                <a:gd name="connsiteX0" fmla="*/ 1524942 w 3395129"/>
                <a:gd name="connsiteY0" fmla="*/ 5173702 h 5173702"/>
                <a:gd name="connsiteX1" fmla="*/ 0 w 3395129"/>
                <a:gd name="connsiteY1" fmla="*/ 3446751 h 5173702"/>
                <a:gd name="connsiteX2" fmla="*/ 3395129 w 3395129"/>
                <a:gd name="connsiteY2" fmla="*/ 0 h 5173702"/>
                <a:gd name="connsiteX3" fmla="*/ 1524942 w 3395129"/>
                <a:gd name="connsiteY3" fmla="*/ 5173702 h 5173702"/>
                <a:gd name="connsiteX0" fmla="*/ 2623 w 3395129"/>
                <a:gd name="connsiteY0" fmla="*/ 652 h 3446751"/>
                <a:gd name="connsiteX1" fmla="*/ 0 w 3395129"/>
                <a:gd name="connsiteY1" fmla="*/ 3446751 h 3446751"/>
                <a:gd name="connsiteX2" fmla="*/ 3395129 w 3395129"/>
                <a:gd name="connsiteY2" fmla="*/ 0 h 3446751"/>
                <a:gd name="connsiteX3" fmla="*/ 2623 w 3395129"/>
                <a:gd name="connsiteY3" fmla="*/ 652 h 3446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5129" h="3446751">
                  <a:moveTo>
                    <a:pt x="2623" y="652"/>
                  </a:moveTo>
                  <a:cubicBezTo>
                    <a:pt x="1749" y="1149352"/>
                    <a:pt x="874" y="2298051"/>
                    <a:pt x="0" y="3446751"/>
                  </a:cubicBezTo>
                  <a:lnTo>
                    <a:pt x="3395129" y="0"/>
                  </a:lnTo>
                  <a:lnTo>
                    <a:pt x="2623" y="652"/>
                  </a:lnTo>
                  <a:close/>
                </a:path>
              </a:pathLst>
            </a:custGeom>
            <a:gradFill flip="none" rotWithShape="1">
              <a:gsLst>
                <a:gs pos="1000">
                  <a:schemeClr val="accent2"/>
                </a:gs>
                <a:gs pos="100000">
                  <a:schemeClr val="accent1"/>
                </a:gs>
              </a:gsLst>
              <a:lin ang="120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5" name="Freeform 34"/>
            <p:cNvSpPr/>
            <p:nvPr userDrawn="1"/>
          </p:nvSpPr>
          <p:spPr>
            <a:xfrm flipH="1">
              <a:off x="9451181" y="4569416"/>
              <a:ext cx="2745197" cy="2289448"/>
            </a:xfrm>
            <a:custGeom>
              <a:avLst/>
              <a:gdLst>
                <a:gd name="connsiteX0" fmla="*/ 0 w 9162535"/>
                <a:gd name="connsiteY0" fmla="*/ 5146589 h 5146589"/>
                <a:gd name="connsiteX1" fmla="*/ 5999206 w 9162535"/>
                <a:gd name="connsiteY1" fmla="*/ 0 h 5146589"/>
                <a:gd name="connsiteX2" fmla="*/ 9162535 w 9162535"/>
                <a:gd name="connsiteY2" fmla="*/ 3342502 h 5146589"/>
                <a:gd name="connsiteX3" fmla="*/ 0 w 9162535"/>
                <a:gd name="connsiteY3" fmla="*/ 5146589 h 5146589"/>
                <a:gd name="connsiteX0" fmla="*/ 0 w 6061080"/>
                <a:gd name="connsiteY0" fmla="*/ 5160885 h 5160885"/>
                <a:gd name="connsiteX1" fmla="*/ 2897751 w 6061080"/>
                <a:gd name="connsiteY1" fmla="*/ 0 h 5160885"/>
                <a:gd name="connsiteX2" fmla="*/ 6061080 w 6061080"/>
                <a:gd name="connsiteY2" fmla="*/ 3342502 h 5160885"/>
                <a:gd name="connsiteX3" fmla="*/ 0 w 6061080"/>
                <a:gd name="connsiteY3" fmla="*/ 5160885 h 5160885"/>
                <a:gd name="connsiteX0" fmla="*/ 0 w 6075372"/>
                <a:gd name="connsiteY0" fmla="*/ 5160885 h 5160885"/>
                <a:gd name="connsiteX1" fmla="*/ 2897751 w 6075372"/>
                <a:gd name="connsiteY1" fmla="*/ 0 h 5160885"/>
                <a:gd name="connsiteX2" fmla="*/ 6075372 w 6075372"/>
                <a:gd name="connsiteY2" fmla="*/ 1755636 h 5160885"/>
                <a:gd name="connsiteX3" fmla="*/ 0 w 6075372"/>
                <a:gd name="connsiteY3" fmla="*/ 5160885 h 5160885"/>
                <a:gd name="connsiteX0" fmla="*/ 3119359 w 9194731"/>
                <a:gd name="connsiteY0" fmla="*/ 5203773 h 5203773"/>
                <a:gd name="connsiteX1" fmla="*/ 0 w 9194731"/>
                <a:gd name="connsiteY1" fmla="*/ 0 h 5203773"/>
                <a:gd name="connsiteX2" fmla="*/ 9194731 w 9194731"/>
                <a:gd name="connsiteY2" fmla="*/ 1798524 h 5203773"/>
                <a:gd name="connsiteX3" fmla="*/ 3119359 w 9194731"/>
                <a:gd name="connsiteY3" fmla="*/ 5203773 h 5203773"/>
                <a:gd name="connsiteX0" fmla="*/ 3119359 w 9194731"/>
                <a:gd name="connsiteY0" fmla="*/ 5147756 h 5147756"/>
                <a:gd name="connsiteX1" fmla="*/ 0 w 9194731"/>
                <a:gd name="connsiteY1" fmla="*/ 0 h 5147756"/>
                <a:gd name="connsiteX2" fmla="*/ 9194731 w 9194731"/>
                <a:gd name="connsiteY2" fmla="*/ 1742507 h 5147756"/>
                <a:gd name="connsiteX3" fmla="*/ 3119359 w 9194731"/>
                <a:gd name="connsiteY3" fmla="*/ 5147756 h 5147756"/>
                <a:gd name="connsiteX0" fmla="*/ 3151267 w 9226639"/>
                <a:gd name="connsiteY0" fmla="*/ 5163714 h 5163714"/>
                <a:gd name="connsiteX1" fmla="*/ 0 w 9226639"/>
                <a:gd name="connsiteY1" fmla="*/ 0 h 5163714"/>
                <a:gd name="connsiteX2" fmla="*/ 9226639 w 9226639"/>
                <a:gd name="connsiteY2" fmla="*/ 1758465 h 5163714"/>
                <a:gd name="connsiteX3" fmla="*/ 3151267 w 9226639"/>
                <a:gd name="connsiteY3" fmla="*/ 5163714 h 5163714"/>
                <a:gd name="connsiteX0" fmla="*/ 3151267 w 9198054"/>
                <a:gd name="connsiteY0" fmla="*/ 5163714 h 5163714"/>
                <a:gd name="connsiteX1" fmla="*/ 0 w 9198054"/>
                <a:gd name="connsiteY1" fmla="*/ 0 h 5163714"/>
                <a:gd name="connsiteX2" fmla="*/ 9198054 w 9198054"/>
                <a:gd name="connsiteY2" fmla="*/ 1901426 h 5163714"/>
                <a:gd name="connsiteX3" fmla="*/ 3151267 w 9198054"/>
                <a:gd name="connsiteY3" fmla="*/ 5163714 h 5163714"/>
                <a:gd name="connsiteX0" fmla="*/ 3208437 w 9198054"/>
                <a:gd name="connsiteY0" fmla="*/ 5163714 h 5163714"/>
                <a:gd name="connsiteX1" fmla="*/ 0 w 9198054"/>
                <a:gd name="connsiteY1" fmla="*/ 0 h 5163714"/>
                <a:gd name="connsiteX2" fmla="*/ 9198054 w 9198054"/>
                <a:gd name="connsiteY2" fmla="*/ 1901426 h 5163714"/>
                <a:gd name="connsiteX3" fmla="*/ 3208437 w 9198054"/>
                <a:gd name="connsiteY3" fmla="*/ 5163714 h 5163714"/>
                <a:gd name="connsiteX0" fmla="*/ 3160796 w 9198054"/>
                <a:gd name="connsiteY0" fmla="*/ 5154183 h 5154183"/>
                <a:gd name="connsiteX1" fmla="*/ 0 w 9198054"/>
                <a:gd name="connsiteY1" fmla="*/ 0 h 5154183"/>
                <a:gd name="connsiteX2" fmla="*/ 9198054 w 9198054"/>
                <a:gd name="connsiteY2" fmla="*/ 1901426 h 5154183"/>
                <a:gd name="connsiteX3" fmla="*/ 3160796 w 9198054"/>
                <a:gd name="connsiteY3" fmla="*/ 5154183 h 5154183"/>
                <a:gd name="connsiteX0" fmla="*/ 316079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910957 h 5154183"/>
                <a:gd name="connsiteX3" fmla="*/ 3160796 w 9178997"/>
                <a:gd name="connsiteY3" fmla="*/ 5154183 h 5154183"/>
                <a:gd name="connsiteX0" fmla="*/ 304811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910957 h 5154183"/>
                <a:gd name="connsiteX3" fmla="*/ 3048116 w 9178997"/>
                <a:gd name="connsiteY3" fmla="*/ 5154183 h 5154183"/>
                <a:gd name="connsiteX0" fmla="*/ 304811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698542 h 5154183"/>
                <a:gd name="connsiteX3" fmla="*/ 3048116 w 9178997"/>
                <a:gd name="connsiteY3" fmla="*/ 5154183 h 5154183"/>
                <a:gd name="connsiteX0" fmla="*/ 1498773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698542 h 5154183"/>
                <a:gd name="connsiteX3" fmla="*/ 1498773 w 9178997"/>
                <a:gd name="connsiteY3" fmla="*/ 5154183 h 5154183"/>
                <a:gd name="connsiteX0" fmla="*/ 1498773 w 3368960"/>
                <a:gd name="connsiteY0" fmla="*/ 5173702 h 5173702"/>
                <a:gd name="connsiteX1" fmla="*/ 0 w 3368960"/>
                <a:gd name="connsiteY1" fmla="*/ 19519 h 5173702"/>
                <a:gd name="connsiteX2" fmla="*/ 3368960 w 3368960"/>
                <a:gd name="connsiteY2" fmla="*/ 0 h 5173702"/>
                <a:gd name="connsiteX3" fmla="*/ 1498773 w 3368960"/>
                <a:gd name="connsiteY3" fmla="*/ 5173702 h 5173702"/>
                <a:gd name="connsiteX0" fmla="*/ 1513119 w 3383306"/>
                <a:gd name="connsiteY0" fmla="*/ 5173702 h 5173702"/>
                <a:gd name="connsiteX1" fmla="*/ 0 w 3383306"/>
                <a:gd name="connsiteY1" fmla="*/ 1730421 h 5173702"/>
                <a:gd name="connsiteX2" fmla="*/ 3383306 w 3383306"/>
                <a:gd name="connsiteY2" fmla="*/ 0 h 5173702"/>
                <a:gd name="connsiteX3" fmla="*/ 1513119 w 3383306"/>
                <a:gd name="connsiteY3" fmla="*/ 5173702 h 5173702"/>
                <a:gd name="connsiteX0" fmla="*/ 1524942 w 3395129"/>
                <a:gd name="connsiteY0" fmla="*/ 5173702 h 5173702"/>
                <a:gd name="connsiteX1" fmla="*/ 0 w 3395129"/>
                <a:gd name="connsiteY1" fmla="*/ 3446751 h 5173702"/>
                <a:gd name="connsiteX2" fmla="*/ 3395129 w 3395129"/>
                <a:gd name="connsiteY2" fmla="*/ 0 h 5173702"/>
                <a:gd name="connsiteX3" fmla="*/ 1524942 w 3395129"/>
                <a:gd name="connsiteY3" fmla="*/ 5173702 h 5173702"/>
                <a:gd name="connsiteX0" fmla="*/ 1529836 w 1529836"/>
                <a:gd name="connsiteY0" fmla="*/ 1726951 h 1726951"/>
                <a:gd name="connsiteX1" fmla="*/ 4894 w 1529836"/>
                <a:gd name="connsiteY1" fmla="*/ 0 h 1726951"/>
                <a:gd name="connsiteX2" fmla="*/ 0 w 1529836"/>
                <a:gd name="connsiteY2" fmla="*/ 1719114 h 1726951"/>
                <a:gd name="connsiteX3" fmla="*/ 1529836 w 1529836"/>
                <a:gd name="connsiteY3" fmla="*/ 1726951 h 1726951"/>
                <a:gd name="connsiteX0" fmla="*/ 1524956 w 1524956"/>
                <a:gd name="connsiteY0" fmla="*/ 1726951 h 1726951"/>
                <a:gd name="connsiteX1" fmla="*/ 14 w 1524956"/>
                <a:gd name="connsiteY1" fmla="*/ 0 h 1726951"/>
                <a:gd name="connsiteX2" fmla="*/ 139661 w 1524956"/>
                <a:gd name="connsiteY2" fmla="*/ 1496385 h 1726951"/>
                <a:gd name="connsiteX3" fmla="*/ 1524956 w 1524956"/>
                <a:gd name="connsiteY3" fmla="*/ 1726951 h 1726951"/>
                <a:gd name="connsiteX0" fmla="*/ 1525273 w 1525273"/>
                <a:gd name="connsiteY0" fmla="*/ 1726951 h 1726951"/>
                <a:gd name="connsiteX1" fmla="*/ 331 w 1525273"/>
                <a:gd name="connsiteY1" fmla="*/ 0 h 1726951"/>
                <a:gd name="connsiteX2" fmla="*/ 2068 w 1525273"/>
                <a:gd name="connsiteY2" fmla="*/ 1726299 h 1726951"/>
                <a:gd name="connsiteX3" fmla="*/ 1525273 w 1525273"/>
                <a:gd name="connsiteY3" fmla="*/ 1726951 h 172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5273" h="1726951">
                  <a:moveTo>
                    <a:pt x="1525273" y="1726951"/>
                  </a:moveTo>
                  <a:lnTo>
                    <a:pt x="331" y="0"/>
                  </a:lnTo>
                  <a:cubicBezTo>
                    <a:pt x="-1300" y="573038"/>
                    <a:pt x="3699" y="1153261"/>
                    <a:pt x="2068" y="1726299"/>
                  </a:cubicBezTo>
                  <a:lnTo>
                    <a:pt x="1525273" y="1726951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3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" name="Freeform 25"/>
            <p:cNvSpPr/>
            <p:nvPr userDrawn="1"/>
          </p:nvSpPr>
          <p:spPr>
            <a:xfrm flipH="1">
              <a:off x="6095262" y="0"/>
              <a:ext cx="6100521" cy="6858864"/>
            </a:xfrm>
            <a:custGeom>
              <a:avLst/>
              <a:gdLst>
                <a:gd name="connsiteX0" fmla="*/ 0 w 9162535"/>
                <a:gd name="connsiteY0" fmla="*/ 5146589 h 5146589"/>
                <a:gd name="connsiteX1" fmla="*/ 5999206 w 9162535"/>
                <a:gd name="connsiteY1" fmla="*/ 0 h 5146589"/>
                <a:gd name="connsiteX2" fmla="*/ 9162535 w 9162535"/>
                <a:gd name="connsiteY2" fmla="*/ 3342502 h 5146589"/>
                <a:gd name="connsiteX3" fmla="*/ 0 w 9162535"/>
                <a:gd name="connsiteY3" fmla="*/ 5146589 h 5146589"/>
                <a:gd name="connsiteX0" fmla="*/ 0 w 6061080"/>
                <a:gd name="connsiteY0" fmla="*/ 5160885 h 5160885"/>
                <a:gd name="connsiteX1" fmla="*/ 2897751 w 6061080"/>
                <a:gd name="connsiteY1" fmla="*/ 0 h 5160885"/>
                <a:gd name="connsiteX2" fmla="*/ 6061080 w 6061080"/>
                <a:gd name="connsiteY2" fmla="*/ 3342502 h 5160885"/>
                <a:gd name="connsiteX3" fmla="*/ 0 w 6061080"/>
                <a:gd name="connsiteY3" fmla="*/ 5160885 h 5160885"/>
                <a:gd name="connsiteX0" fmla="*/ 0 w 6075372"/>
                <a:gd name="connsiteY0" fmla="*/ 5160885 h 5160885"/>
                <a:gd name="connsiteX1" fmla="*/ 2897751 w 6075372"/>
                <a:gd name="connsiteY1" fmla="*/ 0 h 5160885"/>
                <a:gd name="connsiteX2" fmla="*/ 6075372 w 6075372"/>
                <a:gd name="connsiteY2" fmla="*/ 1755636 h 5160885"/>
                <a:gd name="connsiteX3" fmla="*/ 0 w 6075372"/>
                <a:gd name="connsiteY3" fmla="*/ 5160885 h 5160885"/>
                <a:gd name="connsiteX0" fmla="*/ 3119359 w 9194731"/>
                <a:gd name="connsiteY0" fmla="*/ 5203773 h 5203773"/>
                <a:gd name="connsiteX1" fmla="*/ 0 w 9194731"/>
                <a:gd name="connsiteY1" fmla="*/ 0 h 5203773"/>
                <a:gd name="connsiteX2" fmla="*/ 9194731 w 9194731"/>
                <a:gd name="connsiteY2" fmla="*/ 1798524 h 5203773"/>
                <a:gd name="connsiteX3" fmla="*/ 3119359 w 9194731"/>
                <a:gd name="connsiteY3" fmla="*/ 5203773 h 5203773"/>
                <a:gd name="connsiteX0" fmla="*/ 3119359 w 9194731"/>
                <a:gd name="connsiteY0" fmla="*/ 5147756 h 5147756"/>
                <a:gd name="connsiteX1" fmla="*/ 0 w 9194731"/>
                <a:gd name="connsiteY1" fmla="*/ 0 h 5147756"/>
                <a:gd name="connsiteX2" fmla="*/ 9194731 w 9194731"/>
                <a:gd name="connsiteY2" fmla="*/ 1742507 h 5147756"/>
                <a:gd name="connsiteX3" fmla="*/ 3119359 w 9194731"/>
                <a:gd name="connsiteY3" fmla="*/ 5147756 h 5147756"/>
                <a:gd name="connsiteX0" fmla="*/ 3151267 w 9226639"/>
                <a:gd name="connsiteY0" fmla="*/ 5163714 h 5163714"/>
                <a:gd name="connsiteX1" fmla="*/ 0 w 9226639"/>
                <a:gd name="connsiteY1" fmla="*/ 0 h 5163714"/>
                <a:gd name="connsiteX2" fmla="*/ 9226639 w 9226639"/>
                <a:gd name="connsiteY2" fmla="*/ 1758465 h 5163714"/>
                <a:gd name="connsiteX3" fmla="*/ 3151267 w 9226639"/>
                <a:gd name="connsiteY3" fmla="*/ 5163714 h 5163714"/>
                <a:gd name="connsiteX0" fmla="*/ 3151267 w 9198054"/>
                <a:gd name="connsiteY0" fmla="*/ 5163714 h 5163714"/>
                <a:gd name="connsiteX1" fmla="*/ 0 w 9198054"/>
                <a:gd name="connsiteY1" fmla="*/ 0 h 5163714"/>
                <a:gd name="connsiteX2" fmla="*/ 9198054 w 9198054"/>
                <a:gd name="connsiteY2" fmla="*/ 1901426 h 5163714"/>
                <a:gd name="connsiteX3" fmla="*/ 3151267 w 9198054"/>
                <a:gd name="connsiteY3" fmla="*/ 5163714 h 5163714"/>
                <a:gd name="connsiteX0" fmla="*/ 3208437 w 9198054"/>
                <a:gd name="connsiteY0" fmla="*/ 5163714 h 5163714"/>
                <a:gd name="connsiteX1" fmla="*/ 0 w 9198054"/>
                <a:gd name="connsiteY1" fmla="*/ 0 h 5163714"/>
                <a:gd name="connsiteX2" fmla="*/ 9198054 w 9198054"/>
                <a:gd name="connsiteY2" fmla="*/ 1901426 h 5163714"/>
                <a:gd name="connsiteX3" fmla="*/ 3208437 w 9198054"/>
                <a:gd name="connsiteY3" fmla="*/ 5163714 h 5163714"/>
                <a:gd name="connsiteX0" fmla="*/ 3160796 w 9198054"/>
                <a:gd name="connsiteY0" fmla="*/ 5154183 h 5154183"/>
                <a:gd name="connsiteX1" fmla="*/ 0 w 9198054"/>
                <a:gd name="connsiteY1" fmla="*/ 0 h 5154183"/>
                <a:gd name="connsiteX2" fmla="*/ 9198054 w 9198054"/>
                <a:gd name="connsiteY2" fmla="*/ 1901426 h 5154183"/>
                <a:gd name="connsiteX3" fmla="*/ 3160796 w 9198054"/>
                <a:gd name="connsiteY3" fmla="*/ 5154183 h 5154183"/>
                <a:gd name="connsiteX0" fmla="*/ 316079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910957 h 5154183"/>
                <a:gd name="connsiteX3" fmla="*/ 3160796 w 9178997"/>
                <a:gd name="connsiteY3" fmla="*/ 5154183 h 5154183"/>
                <a:gd name="connsiteX0" fmla="*/ 304811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910957 h 5154183"/>
                <a:gd name="connsiteX3" fmla="*/ 3048116 w 9178997"/>
                <a:gd name="connsiteY3" fmla="*/ 5154183 h 5154183"/>
                <a:gd name="connsiteX0" fmla="*/ 304811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698542 h 5154183"/>
                <a:gd name="connsiteX3" fmla="*/ 3048116 w 9178997"/>
                <a:gd name="connsiteY3" fmla="*/ 5154183 h 5154183"/>
                <a:gd name="connsiteX0" fmla="*/ 1498773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698542 h 5154183"/>
                <a:gd name="connsiteX3" fmla="*/ 1498773 w 9178997"/>
                <a:gd name="connsiteY3" fmla="*/ 5154183 h 5154183"/>
                <a:gd name="connsiteX0" fmla="*/ 1498773 w 3368960"/>
                <a:gd name="connsiteY0" fmla="*/ 5173702 h 5173702"/>
                <a:gd name="connsiteX1" fmla="*/ 0 w 3368960"/>
                <a:gd name="connsiteY1" fmla="*/ 19519 h 5173702"/>
                <a:gd name="connsiteX2" fmla="*/ 3368960 w 3368960"/>
                <a:gd name="connsiteY2" fmla="*/ 0 h 5173702"/>
                <a:gd name="connsiteX3" fmla="*/ 1498773 w 3368960"/>
                <a:gd name="connsiteY3" fmla="*/ 5173702 h 5173702"/>
                <a:gd name="connsiteX0" fmla="*/ 1513119 w 3383306"/>
                <a:gd name="connsiteY0" fmla="*/ 5173702 h 5173702"/>
                <a:gd name="connsiteX1" fmla="*/ 0 w 3383306"/>
                <a:gd name="connsiteY1" fmla="*/ 1730421 h 5173702"/>
                <a:gd name="connsiteX2" fmla="*/ 3383306 w 3383306"/>
                <a:gd name="connsiteY2" fmla="*/ 0 h 5173702"/>
                <a:gd name="connsiteX3" fmla="*/ 1513119 w 3383306"/>
                <a:gd name="connsiteY3" fmla="*/ 5173702 h 5173702"/>
                <a:gd name="connsiteX0" fmla="*/ 1524942 w 3395129"/>
                <a:gd name="connsiteY0" fmla="*/ 5173702 h 5173702"/>
                <a:gd name="connsiteX1" fmla="*/ 0 w 3395129"/>
                <a:gd name="connsiteY1" fmla="*/ 3446751 h 5173702"/>
                <a:gd name="connsiteX2" fmla="*/ 3395129 w 3395129"/>
                <a:gd name="connsiteY2" fmla="*/ 0 h 5173702"/>
                <a:gd name="connsiteX3" fmla="*/ 1524942 w 3395129"/>
                <a:gd name="connsiteY3" fmla="*/ 5173702 h 5173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5129" h="5173702">
                  <a:moveTo>
                    <a:pt x="1524942" y="5173702"/>
                  </a:moveTo>
                  <a:lnTo>
                    <a:pt x="0" y="3446751"/>
                  </a:lnTo>
                  <a:lnTo>
                    <a:pt x="3395129" y="0"/>
                  </a:lnTo>
                  <a:lnTo>
                    <a:pt x="1524942" y="5173702"/>
                  </a:lnTo>
                  <a:close/>
                </a:path>
              </a:pathLst>
            </a:custGeom>
            <a:gradFill flip="none" rotWithShape="1">
              <a:gsLst>
                <a:gs pos="1000">
                  <a:schemeClr val="accent2"/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3035" y="1655791"/>
            <a:ext cx="11468909" cy="1994392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7200" b="0">
                <a:solidFill>
                  <a:schemeClr val="tx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 dirty="0"/>
              <a:t>Two line title</a:t>
            </a:r>
            <a:br>
              <a:rPr lang="en-US" dirty="0"/>
            </a:br>
            <a:r>
              <a:rPr lang="en-US" dirty="0"/>
              <a:t>goes here</a:t>
            </a:r>
            <a:endParaRPr lang="en-GB" dirty="0"/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4048" y="5204499"/>
            <a:ext cx="1978025" cy="480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tx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84048" y="3895344"/>
            <a:ext cx="9514682" cy="86484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 subhead/presenters names, </a:t>
            </a:r>
            <a:br>
              <a:rPr lang="en-US" dirty="0"/>
            </a:br>
            <a:r>
              <a:rPr lang="en-US" dirty="0"/>
              <a:t>one or two lines</a:t>
            </a:r>
          </a:p>
        </p:txBody>
      </p:sp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7903" y="6123732"/>
            <a:ext cx="2424041" cy="4305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03" y="6215934"/>
            <a:ext cx="1173801" cy="4425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464" y="6052668"/>
            <a:ext cx="1422103" cy="6058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634" y="5962363"/>
            <a:ext cx="1805500" cy="9735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155" y="6123732"/>
            <a:ext cx="1224486" cy="47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78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0431" y="379414"/>
            <a:ext cx="10664218" cy="4572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79410" y="1295401"/>
            <a:ext cx="1143000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182563" marR="0" lvl="1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357188" marR="0" lvl="2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539750" marR="0" lvl="3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714375" marR="0" lvl="4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140430" y="841248"/>
            <a:ext cx="10670569" cy="36576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>
                <a:solidFill>
                  <a:prstClr val="black"/>
                </a:solidFill>
              </a:rPr>
              <a:pPr algn="r"/>
              <a:t>‹#›</a:t>
            </a:fld>
            <a:endParaRPr lang="en-US" sz="800" dirty="0" err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47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1 lin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5478" y="0"/>
            <a:ext cx="11807952" cy="62159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4048" y="2286000"/>
            <a:ext cx="9521825" cy="1051116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defRPr sz="7200" b="0">
                <a:solidFill>
                  <a:schemeClr val="tx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/>
              <a:t>One-line title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84048" y="4257741"/>
            <a:ext cx="1978025" cy="480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tx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30" y="101475"/>
            <a:ext cx="2762250" cy="1657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7903" y="6123732"/>
            <a:ext cx="2424041" cy="4305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03" y="6215934"/>
            <a:ext cx="1173801" cy="4425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464" y="6052668"/>
            <a:ext cx="1422103" cy="6058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634" y="5962363"/>
            <a:ext cx="1805500" cy="9735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155" y="6123732"/>
            <a:ext cx="1224486" cy="47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44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930A106-FB5E-46C0-9C22-550017DE1841}" type="datetimeFigureOut">
              <a:rPr lang="en-US" smtClean="0"/>
              <a:pPr/>
              <a:t>1/17/2019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/>
          <a:lstStyle/>
          <a:p>
            <a:fld id="{022AB088-246F-4728-92F7-A5F24339C29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5943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947401" y="282574"/>
            <a:ext cx="856129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60329" y="6423586"/>
            <a:ext cx="2844800" cy="365125"/>
          </a:xfrm>
          <a:prstGeom prst="rect">
            <a:avLst/>
          </a:prstGeom>
        </p:spPr>
        <p:txBody>
          <a:bodyPr/>
          <a:lstStyle/>
          <a:p>
            <a:fld id="{D728701E-CAF4-4159-9B3E-41C86DFFA30D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941" y="6423586"/>
            <a:ext cx="816385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74400" y="242235"/>
            <a:ext cx="738717" cy="365125"/>
          </a:xfrm>
          <a:prstGeom prst="rect">
            <a:avLst/>
          </a:prstGeo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97581" y="22860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757647" y="282574"/>
            <a:ext cx="12192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199692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Ins="0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>
                <a:solidFill>
                  <a:prstClr val="black"/>
                </a:solidFill>
              </a:rPr>
              <a:pPr algn="r"/>
              <a:t>‹#›</a:t>
            </a:fld>
            <a:endParaRPr lang="en-US" sz="800" dirty="0" err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23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0980" y="381000"/>
            <a:ext cx="10643669" cy="457200"/>
          </a:xfrm>
        </p:spPr>
        <p:txBody>
          <a:bodyPr rIns="0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>
                <a:solidFill>
                  <a:prstClr val="black"/>
                </a:solidFill>
              </a:rPr>
              <a:pPr algn="r"/>
              <a:t>‹#›</a:t>
            </a:fld>
            <a:endParaRPr lang="en-US" sz="800" dirty="0" err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61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79410" y="1295401"/>
            <a:ext cx="571500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182563" marR="0" lvl="1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357188" marR="0" lvl="2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539750" marR="0" lvl="3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714375" marR="0" lvl="4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6096000" y="1295401"/>
            <a:ext cx="571500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182563" marR="0" lvl="1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357188" marR="0" lvl="2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539750" marR="0" lvl="3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714375" marR="0" lvl="4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>
                <a:solidFill>
                  <a:prstClr val="black"/>
                </a:solidFill>
              </a:rPr>
              <a:pPr algn="r"/>
              <a:t>‹#›</a:t>
            </a:fld>
            <a:endParaRPr lang="en-US" sz="800" dirty="0" err="1">
              <a:solidFill>
                <a:prstClr val="black"/>
              </a:solidFill>
            </a:endParaRPr>
          </a:p>
        </p:txBody>
      </p:sp>
      <p:sp>
        <p:nvSpPr>
          <p:cNvPr id="16" name="Title 3"/>
          <p:cNvSpPr>
            <a:spLocks noGrp="1"/>
          </p:cNvSpPr>
          <p:nvPr>
            <p:ph type="title"/>
          </p:nvPr>
        </p:nvSpPr>
        <p:spPr>
          <a:xfrm>
            <a:off x="1171254" y="379414"/>
            <a:ext cx="10633395" cy="4572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498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71254" y="379414"/>
            <a:ext cx="10633395" cy="4572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79410" y="1295401"/>
            <a:ext cx="571500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182563" marR="0" lvl="1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357188" marR="0" lvl="2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539750" marR="0" lvl="3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714375" marR="0" lvl="4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6096000" y="1295401"/>
            <a:ext cx="571500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182563" marR="0" lvl="1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357188" marR="0" lvl="2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539750" marR="0" lvl="3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714375" marR="0" lvl="4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>
                <a:solidFill>
                  <a:prstClr val="black"/>
                </a:solidFill>
              </a:rPr>
              <a:pPr algn="r"/>
              <a:t>‹#›</a:t>
            </a:fld>
            <a:endParaRPr lang="en-US" sz="800" dirty="0" err="1">
              <a:solidFill>
                <a:prstClr val="black"/>
              </a:solidFill>
            </a:endParaRP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150706" y="841248"/>
            <a:ext cx="10663342" cy="36576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637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0431" y="380999"/>
            <a:ext cx="10664218" cy="82137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79412" y="1295401"/>
            <a:ext cx="379476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182563" marR="0" lvl="1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357188" marR="0" lvl="2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539750" marR="0" lvl="3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714375" marR="0" lvl="4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4"/>
          </p:nvPr>
        </p:nvSpPr>
        <p:spPr>
          <a:xfrm>
            <a:off x="4187952" y="1295401"/>
            <a:ext cx="3803904" cy="4953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15"/>
          </p:nvPr>
        </p:nvSpPr>
        <p:spPr>
          <a:xfrm>
            <a:off x="8010144" y="1295401"/>
            <a:ext cx="3794760" cy="4953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>
                <a:solidFill>
                  <a:prstClr val="black"/>
                </a:solidFill>
              </a:rPr>
              <a:pPr algn="r"/>
              <a:t>‹#›</a:t>
            </a:fld>
            <a:endParaRPr lang="en-US" sz="800" dirty="0" err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09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50706" y="380999"/>
            <a:ext cx="10653943" cy="4572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150706" y="841248"/>
            <a:ext cx="10663342" cy="36576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3"/>
          </p:nvPr>
        </p:nvSpPr>
        <p:spPr>
          <a:xfrm>
            <a:off x="379412" y="1295401"/>
            <a:ext cx="379476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182563" marR="0" lvl="1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357188" marR="0" lvl="2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539750" marR="0" lvl="3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714375" marR="0" lvl="4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4"/>
          <p:cNvSpPr>
            <a:spLocks noGrp="1"/>
          </p:cNvSpPr>
          <p:nvPr>
            <p:ph sz="quarter" idx="14"/>
          </p:nvPr>
        </p:nvSpPr>
        <p:spPr>
          <a:xfrm>
            <a:off x="4187952" y="1295401"/>
            <a:ext cx="3803904" cy="4953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4"/>
          <p:cNvSpPr>
            <a:spLocks noGrp="1"/>
          </p:cNvSpPr>
          <p:nvPr>
            <p:ph sz="quarter" idx="15"/>
          </p:nvPr>
        </p:nvSpPr>
        <p:spPr>
          <a:xfrm>
            <a:off x="8010144" y="1295401"/>
            <a:ext cx="3794760" cy="4953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>
                <a:solidFill>
                  <a:prstClr val="black"/>
                </a:solidFill>
              </a:rPr>
              <a:pPr algn="r"/>
              <a:t>‹#›</a:t>
            </a:fld>
            <a:endParaRPr lang="en-US" sz="800" dirty="0" err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09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79410" y="1298448"/>
            <a:ext cx="11431590" cy="4956048"/>
          </a:xfrm>
        </p:spPr>
        <p:txBody>
          <a:bodyPr/>
          <a:lstStyle>
            <a:lvl1pPr>
              <a:lnSpc>
                <a:spcPct val="90000"/>
              </a:lnSpc>
              <a:defRPr sz="4800">
                <a:latin typeface="+mj-lt"/>
              </a:defRPr>
            </a:lvl1pPr>
            <a:lvl2pPr>
              <a:defRPr sz="4400">
                <a:latin typeface="+mj-lt"/>
              </a:defRPr>
            </a:lvl2pPr>
            <a:lvl3pPr>
              <a:defRPr sz="4000">
                <a:latin typeface="+mj-lt"/>
              </a:defRPr>
            </a:lvl3pPr>
            <a:lvl4pPr>
              <a:defRPr sz="3600">
                <a:latin typeface="+mj-lt"/>
              </a:defRPr>
            </a:lvl4pPr>
            <a:lvl5pPr>
              <a:defRPr sz="3200">
                <a:latin typeface="+mj-lt"/>
              </a:defRPr>
            </a:lvl5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>
                <a:solidFill>
                  <a:prstClr val="black"/>
                </a:solidFill>
              </a:rPr>
              <a:pPr algn="r"/>
              <a:t>‹#›</a:t>
            </a:fld>
            <a:endParaRPr lang="en-US" sz="800" dirty="0" err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94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91802" y="381000"/>
            <a:ext cx="10612847" cy="82296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412" y="1295400"/>
            <a:ext cx="11425236" cy="4953000"/>
          </a:xfrm>
          <a:prstGeom prst="rect">
            <a:avLst/>
          </a:prstGeom>
        </p:spPr>
        <p:txBody>
          <a:bodyPr vert="horz" wrap="square" lIns="0" tIns="0" rIns="18000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76" y="158063"/>
            <a:ext cx="724003" cy="104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578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7" r:id="rId16"/>
    <p:sldLayoutId id="2147483679" r:id="rId17"/>
    <p:sldLayoutId id="2147483686" r:id="rId18"/>
    <p:sldLayoutId id="2147483688" r:id="rId19"/>
    <p:sldLayoutId id="2147483700" r:id="rId20"/>
    <p:sldLayoutId id="2147483701" r:id="rId21"/>
    <p:sldLayoutId id="2147483702" r:id="rId2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lang="en-US" sz="2000" kern="1200" dirty="0" smtClean="0">
          <a:solidFill>
            <a:schemeClr val="tx1"/>
          </a:solidFill>
          <a:latin typeface="+mn-lt"/>
          <a:ea typeface="+mj-ea"/>
          <a:cs typeface="+mj-cs"/>
        </a:defRPr>
      </a:lvl1pPr>
      <a:lvl2pPr marL="182563" indent="-182563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lang="en-GB"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088">
          <p15:clr>
            <a:srgbClr val="F26B43"/>
          </p15:clr>
        </p15:guide>
        <p15:guide id="2" pos="3840">
          <p15:clr>
            <a:srgbClr val="F26B43"/>
          </p15:clr>
        </p15:guide>
        <p15:guide id="3" pos="2640">
          <p15:clr>
            <a:srgbClr val="F26B43"/>
          </p15:clr>
        </p15:guide>
        <p15:guide id="4" pos="1440">
          <p15:clr>
            <a:srgbClr val="F26B43"/>
          </p15:clr>
        </p15:guide>
        <p15:guide id="5" pos="240">
          <p15:clr>
            <a:srgbClr val="F26B43"/>
          </p15:clr>
        </p15:guide>
        <p15:guide id="6" pos="5040">
          <p15:clr>
            <a:srgbClr val="F26B43"/>
          </p15:clr>
        </p15:guide>
        <p15:guide id="7" pos="6240">
          <p15:clr>
            <a:srgbClr val="F26B43"/>
          </p15:clr>
        </p15:guide>
        <p15:guide id="8" pos="7440">
          <p15:clr>
            <a:srgbClr val="F26B43"/>
          </p15:clr>
        </p15:guide>
        <p15:guide id="9" orient="horz" pos="1474">
          <p15:clr>
            <a:srgbClr val="F26B43"/>
          </p15:clr>
        </p15:guide>
        <p15:guide id="10" orient="horz" pos="840">
          <p15:clr>
            <a:srgbClr val="F26B43"/>
          </p15:clr>
        </p15:guide>
        <p15:guide id="11" orient="horz" pos="240">
          <p15:clr>
            <a:srgbClr val="F26B43"/>
          </p15:clr>
        </p15:guide>
        <p15:guide id="12" orient="horz" pos="2696">
          <p15:clr>
            <a:srgbClr val="F26B43"/>
          </p15:clr>
        </p15:guide>
        <p15:guide id="13" orient="horz" pos="4080">
          <p15:clr>
            <a:srgbClr val="F26B43"/>
          </p15:clr>
        </p15:guide>
        <p15:guide id="14" orient="horz" pos="3936">
          <p15:clr>
            <a:srgbClr val="F26B43"/>
          </p15:clr>
        </p15:guide>
        <p15:guide id="15" pos="5034">
          <p15:clr>
            <a:srgbClr val="F26B43"/>
          </p15:clr>
        </p15:guide>
        <p15:guide id="16" orient="horz" pos="3312">
          <p15:clr>
            <a:srgbClr val="F26B43"/>
          </p15:clr>
        </p15:guide>
        <p15:guide id="17" orient="horz" pos="2702">
          <p15:clr>
            <a:srgbClr val="F26B43"/>
          </p15:clr>
        </p15:guide>
        <p15:guide id="18" pos="2634">
          <p15:clr>
            <a:srgbClr val="F26B43"/>
          </p15:clr>
        </p15:guide>
        <p15:guide id="19" pos="5046">
          <p15:clr>
            <a:srgbClr val="F26B43"/>
          </p15:clr>
        </p15:guide>
        <p15:guide id="20" orient="horz" pos="1468">
          <p15:clr>
            <a:srgbClr val="F26B43"/>
          </p15:clr>
        </p15:guide>
        <p15:guide id="21" orient="horz" pos="1480">
          <p15:clr>
            <a:srgbClr val="F26B43"/>
          </p15:clr>
        </p15:guide>
        <p15:guide id="22" orient="horz" pos="2706">
          <p15:clr>
            <a:srgbClr val="F26B43"/>
          </p15:clr>
        </p15:guide>
        <p15:guide id="23" pos="2648">
          <p15:clr>
            <a:srgbClr val="F26B43"/>
          </p15:clr>
        </p15:guide>
        <p15:guide id="24" orient="horz" pos="576">
          <p15:clr>
            <a:srgbClr val="FBAE4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2.png"/><Relationship Id="rId4" Type="http://schemas.openxmlformats.org/officeDocument/2006/relationships/image" Target="../media/image4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 err="1"/>
              <a:t>OneTogether</a:t>
            </a:r>
            <a:endParaRPr lang="en-GB" sz="6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84048" y="4257741"/>
            <a:ext cx="2688336" cy="480462"/>
          </a:xfrm>
        </p:spPr>
        <p:txBody>
          <a:bodyPr/>
          <a:lstStyle/>
          <a:p>
            <a:r>
              <a:rPr lang="en-US" dirty="0"/>
              <a:t>November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541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370445" y="1291941"/>
            <a:ext cx="9821555" cy="4923928"/>
          </a:xfrm>
          <a:solidFill>
            <a:schemeClr val="bg1">
              <a:alpha val="12000"/>
            </a:schemeClr>
          </a:solidFill>
        </p:spPr>
        <p:txBody>
          <a:bodyPr>
            <a:noAutofit/>
          </a:bodyPr>
          <a:lstStyle/>
          <a:p>
            <a:pPr marL="566737" indent="-457200">
              <a:buFont typeface="Wingdings" charset="2"/>
              <a:buChar char="ü"/>
            </a:pPr>
            <a:r>
              <a:rPr lang="en-GB" sz="2800" dirty="0">
                <a:latin typeface="+mj-lt"/>
              </a:rPr>
              <a:t>Avoid introduction of micro-organisms to operative site </a:t>
            </a:r>
          </a:p>
          <a:p>
            <a:pPr marL="1005205" lvl="2" indent="-255588"/>
            <a:r>
              <a:rPr lang="en-GB" sz="2000" dirty="0">
                <a:latin typeface="+mj-lt"/>
              </a:rPr>
              <a:t>decontaminate skin, sterile equipment, minimise airborne particles</a:t>
            </a:r>
          </a:p>
          <a:p>
            <a:pPr marL="749617" lvl="2" indent="0">
              <a:buNone/>
            </a:pPr>
            <a:endParaRPr lang="en-GB" sz="900" dirty="0">
              <a:latin typeface="+mj-lt"/>
            </a:endParaRPr>
          </a:p>
          <a:p>
            <a:pPr marL="749617" lvl="2" indent="0">
              <a:buNone/>
            </a:pPr>
            <a:endParaRPr lang="en-GB" sz="900" dirty="0">
              <a:latin typeface="+mj-lt"/>
            </a:endParaRPr>
          </a:p>
          <a:p>
            <a:pPr marL="749617" lvl="2" indent="0">
              <a:buNone/>
            </a:pPr>
            <a:endParaRPr lang="en-GB" sz="900" dirty="0">
              <a:latin typeface="+mj-lt"/>
            </a:endParaRPr>
          </a:p>
          <a:p>
            <a:pPr marL="566737" indent="-457200">
              <a:buFont typeface="Wingdings" charset="2"/>
              <a:buChar char="ü"/>
            </a:pPr>
            <a:r>
              <a:rPr lang="en-GB" sz="2800" dirty="0">
                <a:latin typeface="+mj-lt"/>
              </a:rPr>
              <a:t>Prevent multiplication of microorganisms at operative site </a:t>
            </a:r>
          </a:p>
          <a:p>
            <a:pPr marL="1005205" lvl="2" indent="-255588"/>
            <a:r>
              <a:rPr lang="en-GB" sz="2000" dirty="0">
                <a:latin typeface="+mj-lt"/>
              </a:rPr>
              <a:t>Antibiotics</a:t>
            </a:r>
          </a:p>
          <a:p>
            <a:pPr marL="566737" indent="-457200">
              <a:buFont typeface="Wingdings" charset="2"/>
              <a:buChar char="ü"/>
            </a:pPr>
            <a:r>
              <a:rPr lang="en-GB" sz="2800" dirty="0">
                <a:latin typeface="+mj-lt"/>
              </a:rPr>
              <a:t>Enhance patients defences against infection </a:t>
            </a:r>
          </a:p>
          <a:p>
            <a:pPr marL="1005205" lvl="2" indent="-255588"/>
            <a:r>
              <a:rPr lang="en-GB" sz="2000" dirty="0">
                <a:latin typeface="+mj-lt"/>
              </a:rPr>
              <a:t>minimise tissue damage/surgeon technique, </a:t>
            </a:r>
            <a:r>
              <a:rPr lang="en-GB" sz="2000" dirty="0" err="1">
                <a:latin typeface="+mj-lt"/>
              </a:rPr>
              <a:t>periop</a:t>
            </a:r>
            <a:r>
              <a:rPr lang="en-GB" sz="2000" dirty="0">
                <a:latin typeface="+mj-lt"/>
              </a:rPr>
              <a:t> warming</a:t>
            </a:r>
          </a:p>
          <a:p>
            <a:pPr marL="1005205" lvl="2" indent="-255588"/>
            <a:endParaRPr lang="en-GB" sz="2000" dirty="0">
              <a:latin typeface="+mj-lt"/>
            </a:endParaRPr>
          </a:p>
          <a:p>
            <a:pPr marL="566737" indent="-457200">
              <a:buFont typeface="Wingdings" charset="2"/>
              <a:buChar char="ü"/>
            </a:pPr>
            <a:r>
              <a:rPr lang="en-GB" sz="2800" dirty="0">
                <a:latin typeface="+mj-lt"/>
              </a:rPr>
              <a:t>Prevent micro-organisms accessing wound post-operatively</a:t>
            </a:r>
          </a:p>
        </p:txBody>
      </p:sp>
      <p:sp>
        <p:nvSpPr>
          <p:cNvPr id="670724" name="Text Box 4"/>
          <p:cNvSpPr txBox="1">
            <a:spLocks noChangeArrowheads="1"/>
          </p:cNvSpPr>
          <p:nvPr/>
        </p:nvSpPr>
        <p:spPr bwMode="auto">
          <a:xfrm>
            <a:off x="2355265" y="194276"/>
            <a:ext cx="813727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rgbClr val="0070C0"/>
                </a:solidFill>
                <a:latin typeface="Arial" charset="0"/>
              </a:rPr>
              <a:t>Principles of SSI prevention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8038" y="963717"/>
            <a:ext cx="1722407" cy="1673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8038" y="2819814"/>
            <a:ext cx="1722407" cy="1683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7688" y="4831986"/>
            <a:ext cx="1692757" cy="1684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600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6233700" y="1010721"/>
            <a:ext cx="5958300" cy="5470924"/>
          </a:xfrm>
        </p:spPr>
        <p:txBody>
          <a:bodyPr/>
          <a:lstStyle/>
          <a:p>
            <a:pPr algn="ctr"/>
            <a:r>
              <a:rPr lang="en-US" sz="3200" i="1" dirty="0"/>
              <a:t>Training people to obey a code of </a:t>
            </a:r>
            <a:r>
              <a:rPr lang="en-US" sz="3200" i="1" dirty="0" err="1"/>
              <a:t>behaviour</a:t>
            </a:r>
            <a:r>
              <a:rPr lang="en-US" sz="3200" i="1" dirty="0"/>
              <a:t> </a:t>
            </a:r>
          </a:p>
          <a:p>
            <a:pPr marL="457200" indent="-457200">
              <a:buFont typeface="Wingdings" charset="2"/>
              <a:buChar char="§"/>
            </a:pPr>
            <a:endParaRPr lang="en-US" sz="1200" dirty="0"/>
          </a:p>
          <a:p>
            <a:pPr marL="457200" indent="-457200">
              <a:buFont typeface="Wingdings" charset="2"/>
              <a:buChar char="§"/>
            </a:pPr>
            <a:r>
              <a:rPr lang="en-US" sz="2800" dirty="0"/>
              <a:t>Surgical scrub</a:t>
            </a:r>
          </a:p>
          <a:p>
            <a:pPr marL="457200" indent="-457200">
              <a:buFont typeface="Wingdings" charset="2"/>
              <a:buChar char="§"/>
            </a:pPr>
            <a:r>
              <a:rPr lang="en-US" sz="2800" dirty="0">
                <a:solidFill>
                  <a:srgbClr val="FF0000"/>
                </a:solidFill>
              </a:rPr>
              <a:t>Theatre clothing </a:t>
            </a:r>
            <a:r>
              <a:rPr lang="mr-IN" sz="2800" dirty="0">
                <a:solidFill>
                  <a:srgbClr val="FF0000"/>
                </a:solidFill>
              </a:rPr>
              <a:t>–</a:t>
            </a:r>
            <a:r>
              <a:rPr lang="en-US" sz="2800" dirty="0">
                <a:solidFill>
                  <a:srgbClr val="FF0000"/>
                </a:solidFill>
              </a:rPr>
              <a:t> patient &amp; staff</a:t>
            </a:r>
          </a:p>
          <a:p>
            <a:pPr marL="457200" indent="-457200">
              <a:buFont typeface="Wingdings" charset="2"/>
              <a:buChar char="§"/>
            </a:pPr>
            <a:r>
              <a:rPr lang="en-US" sz="2800" dirty="0"/>
              <a:t>Maintaining sterile field</a:t>
            </a:r>
          </a:p>
          <a:p>
            <a:pPr marL="457200" indent="-457200">
              <a:buFont typeface="Wingdings" charset="2"/>
              <a:buChar char="§"/>
            </a:pPr>
            <a:r>
              <a:rPr lang="en-US" sz="2800" dirty="0" err="1"/>
              <a:t>Minimising</a:t>
            </a:r>
            <a:r>
              <a:rPr lang="en-US" sz="2800" dirty="0"/>
              <a:t> contamination of the environment (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>
                <a:latin typeface="+mj-lt"/>
                <a:ea typeface="Wingdings"/>
                <a:cs typeface="Wingdings"/>
                <a:sym typeface="Wingdings"/>
              </a:rPr>
              <a:t> incision)</a:t>
            </a:r>
          </a:p>
          <a:p>
            <a:pPr marL="457200" indent="-457200">
              <a:buFont typeface="Wingdings" charset="2"/>
              <a:buChar char="§"/>
            </a:pPr>
            <a:r>
              <a:rPr lang="en-US" sz="2800" dirty="0">
                <a:solidFill>
                  <a:srgbClr val="FF0000"/>
                </a:solidFill>
              </a:rPr>
              <a:t>Maintaining a clean/safe environment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Theatre ‘discipline’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2" b="1232"/>
          <a:stretch>
            <a:fillRect/>
          </a:stretch>
        </p:blipFill>
        <p:spPr>
          <a:xfrm>
            <a:off x="159096" y="1295796"/>
            <a:ext cx="5973928" cy="437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25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62" y="0"/>
            <a:ext cx="7318045" cy="66660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90258" y="1578993"/>
            <a:ext cx="4433372" cy="20805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en-US" sz="2400" dirty="0"/>
              <a:t>Staff &amp; patient primary source of contamination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en-US" sz="2400" dirty="0" err="1"/>
              <a:t>Minimise</a:t>
            </a:r>
            <a:r>
              <a:rPr lang="en-US" sz="2400" dirty="0"/>
              <a:t> transmission using protective clothing and drapes</a:t>
            </a:r>
          </a:p>
          <a:p>
            <a:pPr marL="342900" indent="-342900">
              <a:buFont typeface="Wingdings" charset="2"/>
              <a:buChar char="§"/>
            </a:pPr>
            <a:endParaRPr lang="en-US" sz="2000" dirty="0" err="1"/>
          </a:p>
        </p:txBody>
      </p:sp>
      <p:sp>
        <p:nvSpPr>
          <p:cNvPr id="5" name="Oval 4"/>
          <p:cNvSpPr/>
          <p:nvPr/>
        </p:nvSpPr>
        <p:spPr>
          <a:xfrm>
            <a:off x="5580993" y="3483327"/>
            <a:ext cx="1202234" cy="99408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GB" sz="2000" dirty="0"/>
          </a:p>
        </p:txBody>
      </p:sp>
      <p:sp>
        <p:nvSpPr>
          <p:cNvPr id="7" name="Oval 6"/>
          <p:cNvSpPr/>
          <p:nvPr/>
        </p:nvSpPr>
        <p:spPr>
          <a:xfrm>
            <a:off x="3652345" y="2122238"/>
            <a:ext cx="1202234" cy="99408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GB" sz="2000" dirty="0"/>
          </a:p>
        </p:txBody>
      </p:sp>
      <p:sp>
        <p:nvSpPr>
          <p:cNvPr id="8" name="Oval 7"/>
          <p:cNvSpPr/>
          <p:nvPr/>
        </p:nvSpPr>
        <p:spPr>
          <a:xfrm>
            <a:off x="4121896" y="561644"/>
            <a:ext cx="1465366" cy="112289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GB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549536" y="1015367"/>
            <a:ext cx="756617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Surfaces</a:t>
            </a:r>
          </a:p>
        </p:txBody>
      </p:sp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42406" y="3659563"/>
            <a:ext cx="3529076" cy="2514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3227" y="345141"/>
            <a:ext cx="4717393" cy="966432"/>
          </a:xfrm>
        </p:spPr>
        <p:txBody>
          <a:bodyPr/>
          <a:lstStyle/>
          <a:p>
            <a:pPr algn="ctr"/>
            <a:r>
              <a:rPr lang="en-US" sz="4000" dirty="0"/>
              <a:t>Routes &amp; sources of infection in theatre</a:t>
            </a:r>
          </a:p>
        </p:txBody>
      </p:sp>
    </p:spTree>
    <p:extLst>
      <p:ext uri="{BB962C8B-B14F-4D97-AF65-F5344CB8AC3E}">
        <p14:creationId xmlns:p14="http://schemas.microsoft.com/office/powerpoint/2010/main" val="268714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/>
              <a:t>Risks from the theatre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762000" y="1224846"/>
            <a:ext cx="11430000" cy="532611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3200" dirty="0"/>
              <a:t>Equipment used in the operating field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3200" dirty="0"/>
              <a:t>Equipment used outside the operating field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3200" dirty="0"/>
              <a:t>Environmental surfaces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r>
              <a:rPr lang="en-GB" sz="3200" dirty="0"/>
              <a:t>Main contamination risks: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/>
              <a:t>Blood &amp; body fluids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/>
              <a:t>Dust</a:t>
            </a:r>
          </a:p>
          <a:p>
            <a:endParaRPr lang="en-GB" sz="3600" dirty="0"/>
          </a:p>
        </p:txBody>
      </p:sp>
      <p:sp>
        <p:nvSpPr>
          <p:cNvPr id="4" name="Rectangle 3"/>
          <p:cNvSpPr/>
          <p:nvPr/>
        </p:nvSpPr>
        <p:spPr>
          <a:xfrm>
            <a:off x="1497182" y="5544299"/>
            <a:ext cx="9194456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3200" i="1" dirty="0"/>
              <a:t>The greater the contact with the patient - the more important the surface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813971" y="3566809"/>
            <a:ext cx="2049956" cy="152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8013102" y="5082313"/>
            <a:ext cx="1387364" cy="4619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9400466" y="5184163"/>
            <a:ext cx="1094113" cy="360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Image result for operating tab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256" y="3437773"/>
            <a:ext cx="2877466" cy="16445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70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1148" y="410945"/>
            <a:ext cx="9107155" cy="457200"/>
          </a:xfrm>
        </p:spPr>
        <p:txBody>
          <a:bodyPr/>
          <a:lstStyle/>
          <a:p>
            <a:r>
              <a:rPr lang="en-GB" sz="4800" dirty="0"/>
              <a:t>Aim of cleaning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571500" lvl="0" indent="-571500">
              <a:buFont typeface="Wingdings" charset="2"/>
              <a:buChar char="§"/>
            </a:pPr>
            <a:r>
              <a:rPr lang="en-GB" sz="3600" dirty="0"/>
              <a:t>Remove as many microorganisms as possible from surfaces in direct contact with patient</a:t>
            </a:r>
          </a:p>
          <a:p>
            <a:pPr marL="571500" lvl="0" indent="-571500">
              <a:buFont typeface="Wingdings" charset="2"/>
              <a:buChar char="§"/>
            </a:pPr>
            <a:r>
              <a:rPr lang="en-GB" sz="3600" dirty="0"/>
              <a:t>Remove contamination with blood and body fluids</a:t>
            </a:r>
          </a:p>
          <a:p>
            <a:pPr marL="571500" lvl="0" indent="-571500">
              <a:buFont typeface="Wingdings" charset="2"/>
              <a:buChar char="§"/>
            </a:pPr>
            <a:r>
              <a:rPr lang="en-GB" sz="3600" dirty="0"/>
              <a:t>Prevent the build-up of dust on equipment in, or brought in to, the operating room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058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677917" y="1466192"/>
            <a:ext cx="11514083" cy="2377965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/>
              <a:t>Dust = skin </a:t>
            </a:r>
            <a:r>
              <a:rPr lang="en-US" sz="3200" dirty="0" err="1"/>
              <a:t>squames</a:t>
            </a:r>
            <a:r>
              <a:rPr lang="en-US" sz="3200" dirty="0"/>
              <a:t> &amp; fabric particles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/>
              <a:t>Some dust particles carry microorganisms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/>
              <a:t>People shed outer layer of epidermis every 24hrs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/>
              <a:t>Equates to 10</a:t>
            </a:r>
            <a:r>
              <a:rPr lang="en-US" sz="3200" baseline="30000" dirty="0"/>
              <a:t>9</a:t>
            </a:r>
            <a:r>
              <a:rPr lang="en-US" sz="3200" dirty="0"/>
              <a:t> cells/day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34316" y="521304"/>
            <a:ext cx="10633395" cy="457200"/>
          </a:xfrm>
        </p:spPr>
        <p:txBody>
          <a:bodyPr/>
          <a:lstStyle/>
          <a:p>
            <a:r>
              <a:rPr lang="en-US" sz="4000" dirty="0"/>
              <a:t>Dust accumulates on horizontal surfaces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5"/>
          </p:nvPr>
        </p:nvPicPr>
        <p:blipFill>
          <a:blip r:embed="rId2"/>
          <a:srcRect l="11577" r="11577"/>
          <a:stretch>
            <a:fillRect/>
          </a:stretch>
        </p:blipFill>
        <p:spPr>
          <a:xfrm>
            <a:off x="8119242" y="3434255"/>
            <a:ext cx="3442138" cy="298318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26444" y="5940778"/>
            <a:ext cx="143994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/>
              <a:t>Whyte, 1988</a:t>
            </a:r>
          </a:p>
        </p:txBody>
      </p:sp>
    </p:spTree>
    <p:extLst>
      <p:ext uri="{BB962C8B-B14F-4D97-AF65-F5344CB8AC3E}">
        <p14:creationId xmlns:p14="http://schemas.microsoft.com/office/powerpoint/2010/main" val="161900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68" y="497155"/>
            <a:ext cx="10743734" cy="864096"/>
          </a:xfrm>
        </p:spPr>
        <p:txBody>
          <a:bodyPr>
            <a:normAutofit fontScale="90000"/>
          </a:bodyPr>
          <a:lstStyle/>
          <a:p>
            <a:r>
              <a:rPr lang="en-GB" sz="5400" dirty="0"/>
              <a:t>Minimise dust collection on surfaces</a:t>
            </a:r>
            <a:endParaRPr lang="en-GB" dirty="0"/>
          </a:p>
        </p:txBody>
      </p:sp>
      <p:pic>
        <p:nvPicPr>
          <p:cNvPr id="353282" name="Picture 2" descr="http://library.creativecow.net/articles/cohen_mike/surgical_video/operating_ro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211" y="1759880"/>
            <a:ext cx="5518972" cy="4139229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8740" y="1788198"/>
            <a:ext cx="5975062" cy="409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74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6415136" y="1295401"/>
            <a:ext cx="5395863" cy="4953000"/>
          </a:xfrm>
        </p:spPr>
        <p:txBody>
          <a:bodyPr/>
          <a:lstStyle/>
          <a:p>
            <a:r>
              <a:rPr lang="en-US" sz="3600" dirty="0"/>
              <a:t>Contamination on operating light greater than on floors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Hambreaus</a:t>
            </a:r>
            <a:r>
              <a:rPr lang="en-US" dirty="0"/>
              <a:t> et al 1980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High touch surfaces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5"/>
          </p:nvPr>
        </p:nvPicPr>
        <p:blipFill>
          <a:blip r:embed="rId2"/>
          <a:srcRect l="3131" r="3131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47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Strategy for cleaning different types of surface in theatres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3471945223"/>
              </p:ext>
            </p:extLst>
          </p:nvPr>
        </p:nvGraphicFramePr>
        <p:xfrm>
          <a:off x="379413" y="1497720"/>
          <a:ext cx="11430000" cy="5021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33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991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574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09928">
                <a:tc>
                  <a:txBody>
                    <a:bodyPr/>
                    <a:lstStyle/>
                    <a:p>
                      <a:r>
                        <a:rPr lang="en-GB" dirty="0"/>
                        <a:t>Surface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Definition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Cleaning requirement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173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High hand-touch surface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e.g. operating table &amp; light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Any surface that has frequent contact with hands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</a:t>
                      </a:r>
                      <a:r>
                        <a:rPr lang="en-GB" baseline="0" dirty="0"/>
                        <a:t>requent cleaning with detergent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17373">
                <a:tc>
                  <a:txBody>
                    <a:bodyPr/>
                    <a:lstStyle/>
                    <a:p>
                      <a:r>
                        <a:rPr lang="en-GB" dirty="0"/>
                        <a:t>Minimal touch surface</a:t>
                      </a:r>
                    </a:p>
                    <a:p>
                      <a:r>
                        <a:rPr lang="en-GB" dirty="0"/>
                        <a:t>e.g. floors, walls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 in close contact with patient; minimal contact with hands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Regular cleaning with detergent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17373">
                <a:tc>
                  <a:txBody>
                    <a:bodyPr/>
                    <a:lstStyle/>
                    <a:p>
                      <a:r>
                        <a:rPr lang="en-GB" dirty="0"/>
                        <a:t>Administrative areas</a:t>
                      </a:r>
                    </a:p>
                    <a:p>
                      <a:r>
                        <a:rPr lang="en-GB" dirty="0"/>
                        <a:t>e.g. offices, rest</a:t>
                      </a:r>
                      <a:r>
                        <a:rPr lang="en-GB" baseline="0" dirty="0"/>
                        <a:t> areas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 contact with patients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Usual domestic cleaning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17373">
                <a:tc>
                  <a:txBody>
                    <a:bodyPr/>
                    <a:lstStyle/>
                    <a:p>
                      <a:r>
                        <a:rPr lang="en-GB" dirty="0"/>
                        <a:t>Medical equipment</a:t>
                      </a:r>
                    </a:p>
                    <a:p>
                      <a:r>
                        <a:rPr lang="en-GB" dirty="0"/>
                        <a:t>e.g. </a:t>
                      </a:r>
                      <a:r>
                        <a:rPr lang="en-GB" dirty="0" err="1"/>
                        <a:t>Xray</a:t>
                      </a:r>
                      <a:r>
                        <a:rPr lang="en-GB" dirty="0"/>
                        <a:t>, scanner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Equipment</a:t>
                      </a:r>
                      <a:r>
                        <a:rPr lang="en-GB" baseline="0" dirty="0"/>
                        <a:t> used within surgical field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Clean with detergent before bringing into theatre and after removal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24819">
                <a:tc>
                  <a:txBody>
                    <a:bodyPr/>
                    <a:lstStyle/>
                    <a:p>
                      <a:r>
                        <a:rPr lang="en-GB" dirty="0"/>
                        <a:t>Other equipment</a:t>
                      </a:r>
                    </a:p>
                    <a:p>
                      <a:r>
                        <a:rPr lang="en-GB" dirty="0"/>
                        <a:t>e.g. IV pumps,</a:t>
                      </a:r>
                      <a:r>
                        <a:rPr lang="en-GB" baseline="0" dirty="0"/>
                        <a:t> vital signs monitors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Equipment used outside surgical field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Protocols for regular cleaning with detergent; decontamination if soiled with blood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17373">
                <a:tc>
                  <a:txBody>
                    <a:bodyPr/>
                    <a:lstStyle/>
                    <a:p>
                      <a:r>
                        <a:rPr lang="en-GB" dirty="0"/>
                        <a:t>Blood/body fluid on surface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Surfaces</a:t>
                      </a:r>
                      <a:r>
                        <a:rPr lang="en-GB" baseline="0" dirty="0"/>
                        <a:t> visibly contaminated with blood/body fluids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Prompt cleaning with detergent and disinfection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WHO Global Guidelines For the Prevention of SSI 2016</a:t>
            </a:r>
          </a:p>
        </p:txBody>
      </p:sp>
    </p:spTree>
    <p:extLst>
      <p:ext uri="{BB962C8B-B14F-4D97-AF65-F5344CB8AC3E}">
        <p14:creationId xmlns:p14="http://schemas.microsoft.com/office/powerpoint/2010/main" val="119084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>
          <a:xfrm>
            <a:off x="379410" y="1702676"/>
            <a:ext cx="11431590" cy="4551820"/>
          </a:xfrm>
        </p:spPr>
        <p:txBody>
          <a:bodyPr/>
          <a:lstStyle/>
          <a:p>
            <a:r>
              <a:rPr lang="en-GB" sz="4400" dirty="0"/>
              <a:t>Key principles</a:t>
            </a:r>
          </a:p>
          <a:p>
            <a:pPr marL="868363" lvl="1" indent="-685800">
              <a:buFont typeface="Wingdings" panose="05000000000000000000" pitchFamily="2" charset="2"/>
              <a:buChar char="§"/>
            </a:pPr>
            <a:r>
              <a:rPr lang="en-GB" sz="2800" dirty="0"/>
              <a:t>High touch surfaces after each patient</a:t>
            </a:r>
          </a:p>
          <a:p>
            <a:pPr marL="868363" lvl="1" indent="-685800">
              <a:buFont typeface="Wingdings" panose="05000000000000000000" pitchFamily="2" charset="2"/>
              <a:buChar char="§"/>
            </a:pPr>
            <a:r>
              <a:rPr lang="en-GB" sz="2800" dirty="0"/>
              <a:t>Remove blood/organic material promptly</a:t>
            </a:r>
          </a:p>
          <a:p>
            <a:pPr marL="868363" lvl="1" indent="-685800">
              <a:buFont typeface="Wingdings" panose="05000000000000000000" pitchFamily="2" charset="2"/>
              <a:buChar char="§"/>
            </a:pPr>
            <a:r>
              <a:rPr lang="en-GB" sz="2800" dirty="0"/>
              <a:t>Prevent build up of dust</a:t>
            </a:r>
          </a:p>
          <a:p>
            <a:pPr marL="868363" lvl="1" indent="-685800">
              <a:buFont typeface="Wingdings" panose="05000000000000000000" pitchFamily="2" charset="2"/>
              <a:buChar char="§"/>
            </a:pPr>
            <a:r>
              <a:rPr lang="en-GB" sz="2800" dirty="0"/>
              <a:t>Micro-organisms always present on environmental surfaces</a:t>
            </a:r>
          </a:p>
          <a:p>
            <a:pPr marL="868363" lvl="1" indent="-685800">
              <a:buFont typeface="Wingdings" charset="2"/>
              <a:buChar char="Ø"/>
            </a:pPr>
            <a:r>
              <a:rPr lang="en-GB" sz="2800" dirty="0">
                <a:solidFill>
                  <a:srgbClr val="FF0000"/>
                </a:solidFill>
              </a:rPr>
              <a:t>Hand hygiene immediately before patient contact</a:t>
            </a:r>
          </a:p>
          <a:p>
            <a:pPr algn="ctr"/>
            <a:endParaRPr lang="en-GB" dirty="0"/>
          </a:p>
        </p:txBody>
      </p:sp>
      <p:pic>
        <p:nvPicPr>
          <p:cNvPr id="3" name="Picture 2" descr="Image result for alcohol hand gel hospit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559" y="4662136"/>
            <a:ext cx="2099441" cy="15923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18243" y="375118"/>
            <a:ext cx="841768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How frequent is ‘frequent’?</a:t>
            </a:r>
          </a:p>
        </p:txBody>
      </p:sp>
    </p:spTree>
    <p:extLst>
      <p:ext uri="{BB962C8B-B14F-4D97-AF65-F5344CB8AC3E}">
        <p14:creationId xmlns:p14="http://schemas.microsoft.com/office/powerpoint/2010/main" val="4356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592" y="1578043"/>
            <a:ext cx="10089401" cy="1994392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sz="6000" dirty="0"/>
              <a:t>Cleaning and clothing in theatre: protecting the patient from SSI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50603" y="5087476"/>
            <a:ext cx="9514682" cy="864848"/>
          </a:xfrm>
        </p:spPr>
        <p:txBody>
          <a:bodyPr/>
          <a:lstStyle/>
          <a:p>
            <a:r>
              <a:rPr lang="en-US" sz="3600" dirty="0"/>
              <a:t>Professor Jennie Wilson</a:t>
            </a:r>
          </a:p>
          <a:p>
            <a:r>
              <a:rPr lang="en-US" dirty="0"/>
              <a:t>University of West London</a:t>
            </a:r>
          </a:p>
        </p:txBody>
      </p:sp>
    </p:spTree>
    <p:extLst>
      <p:ext uri="{BB962C8B-B14F-4D97-AF65-F5344CB8AC3E}">
        <p14:creationId xmlns:p14="http://schemas.microsoft.com/office/powerpoint/2010/main" val="353894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How and when to clean the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379410" y="1295401"/>
            <a:ext cx="6269005" cy="431539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800" dirty="0"/>
              <a:t>At the beginning of each day</a:t>
            </a:r>
          </a:p>
          <a:p>
            <a:pPr marL="814388" lvl="2" indent="-457200">
              <a:buFont typeface="Wingdings" charset="2"/>
              <a:buChar char="§"/>
            </a:pPr>
            <a:r>
              <a:rPr lang="en-US" sz="2400" dirty="0"/>
              <a:t>all flat surfaces wiped with a clean, lint-free moist cloth to remove dust and lint</a:t>
            </a:r>
          </a:p>
          <a:p>
            <a:pPr marL="457200" indent="-457200">
              <a:buFont typeface="+mj-lt"/>
              <a:buAutoNum type="arabicPeriod"/>
            </a:pPr>
            <a:endParaRPr lang="en-US" sz="1000" dirty="0"/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Between cases</a:t>
            </a:r>
          </a:p>
          <a:p>
            <a:pPr marL="814388" lvl="2" indent="-457200">
              <a:buFont typeface="Wingdings" charset="2"/>
              <a:buChar char="§"/>
            </a:pPr>
            <a:r>
              <a:rPr lang="en-US" sz="2400" dirty="0"/>
              <a:t>hand touch surfaces</a:t>
            </a:r>
          </a:p>
          <a:p>
            <a:pPr marL="814388" lvl="2" indent="-457200">
              <a:buFont typeface="Wingdings" charset="2"/>
              <a:buChar char="§"/>
            </a:pPr>
            <a:r>
              <a:rPr lang="en-US" sz="2400" dirty="0"/>
              <a:t>surfaces that may have come into contact with patients blood and body fluids (wiped clean with detergent and then disinfectant) and allowed to dry</a:t>
            </a:r>
          </a:p>
        </p:txBody>
      </p:sp>
      <p:sp>
        <p:nvSpPr>
          <p:cNvPr id="4" name="Rectangle 3"/>
          <p:cNvSpPr/>
          <p:nvPr/>
        </p:nvSpPr>
        <p:spPr>
          <a:xfrm>
            <a:off x="7950850" y="5913673"/>
            <a:ext cx="3366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WHO Global Guidelines (2016)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9536" y="1242401"/>
            <a:ext cx="5582464" cy="450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18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Classification of equipment decontamination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905621782"/>
              </p:ext>
            </p:extLst>
          </p:nvPr>
        </p:nvGraphicFramePr>
        <p:xfrm>
          <a:off x="675233" y="1389993"/>
          <a:ext cx="11129416" cy="4668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15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531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823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8235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148255">
                <a:tc>
                  <a:txBody>
                    <a:bodyPr/>
                    <a:lstStyle/>
                    <a:p>
                      <a:r>
                        <a:rPr lang="en-GB" sz="2400" dirty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2800" dirty="0"/>
                        <a:t>High</a:t>
                      </a:r>
                      <a:r>
                        <a:rPr lang="en-GB" sz="2400" dirty="0"/>
                        <a:t> 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2400" dirty="0"/>
                        <a:t>[Critical]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2800" dirty="0"/>
                        <a:t>Intermediate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2400" dirty="0"/>
                        <a:t>[Semi-critical]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2800" dirty="0"/>
                        <a:t>Low 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2400" dirty="0"/>
                        <a:t>[Non-critical]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900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Definition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Devices in contact which break skin/mucous membrane or enter sterile body cavity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Devices in contact with mucous membranes or non-intact skin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Items in contact with intact skin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076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Level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Kill all microorganisms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Kills all microorganisms, except bacterial</a:t>
                      </a:r>
                      <a:r>
                        <a:rPr lang="en-GB" baseline="0" dirty="0"/>
                        <a:t> spores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Removes pathogenic</a:t>
                      </a:r>
                      <a:r>
                        <a:rPr lang="en-GB" baseline="0" dirty="0"/>
                        <a:t> micro-organisms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076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Method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Sterilise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High level disinfection; sterilisation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Clean with detergent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076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Example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Surgical instruments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Anaesthetic equipment; flexible endoscopes 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Environmental surfaces;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481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Why detergent?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795" y="1331362"/>
            <a:ext cx="11168171" cy="41749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0235" y="5584881"/>
            <a:ext cx="261789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/>
              <a:t>Detergent dissociates in water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08281" y="5558965"/>
            <a:ext cx="3654684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/>
              <a:t>Hydrophilic region dissolves in water, hydrophobic region dissolves in grease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01675" y="5571923"/>
            <a:ext cx="298077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/>
              <a:t>Detergent lifts off when shaken in water </a:t>
            </a:r>
          </a:p>
        </p:txBody>
      </p:sp>
    </p:spTree>
    <p:extLst>
      <p:ext uri="{BB962C8B-B14F-4D97-AF65-F5344CB8AC3E}">
        <p14:creationId xmlns:p14="http://schemas.microsoft.com/office/powerpoint/2010/main" val="377191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Beware of dusty equipment!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853" y="1391901"/>
            <a:ext cx="3568700" cy="2286000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5028428" y="1464249"/>
            <a:ext cx="6700257" cy="2215811"/>
          </a:xfrm>
        </p:spPr>
        <p:txBody>
          <a:bodyPr/>
          <a:lstStyle/>
          <a:p>
            <a:pPr marL="342900" indent="-342900">
              <a:buFont typeface="Wingdings" charset="2"/>
              <a:buChar char="§"/>
            </a:pPr>
            <a:r>
              <a:rPr lang="en-US" sz="2800" dirty="0"/>
              <a:t>Explicit protocols for surface cleaning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800" dirty="0"/>
              <a:t>Defined responsibilities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800" dirty="0"/>
              <a:t>Large equipment in open corridors accumulate dust</a:t>
            </a:r>
          </a:p>
          <a:p>
            <a:pPr marL="700088" lvl="2" indent="-342900">
              <a:buFont typeface="Courier New"/>
              <a:buChar char="o"/>
            </a:pPr>
            <a:r>
              <a:rPr lang="en-US" sz="2800" dirty="0"/>
              <a:t>clean before bringing in to theatre</a:t>
            </a:r>
          </a:p>
          <a:p>
            <a:pPr marL="700088" lvl="2" indent="-342900">
              <a:buFont typeface="Courier New"/>
              <a:buChar char="o"/>
            </a:pPr>
            <a:r>
              <a:rPr lang="en-US" sz="2800" dirty="0"/>
              <a:t>Store in closed cupboards</a:t>
            </a:r>
          </a:p>
          <a:p>
            <a:pPr marL="342900" indent="-342900">
              <a:buFont typeface="Wingdings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82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1"/>
          <p:cNvSpPr>
            <a:spLocks noGrp="1"/>
          </p:cNvSpPr>
          <p:nvPr>
            <p:ph idx="1"/>
          </p:nvPr>
        </p:nvSpPr>
        <p:spPr>
          <a:xfrm>
            <a:off x="942766" y="1370232"/>
            <a:ext cx="10953827" cy="442197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GB" sz="3200" dirty="0"/>
              <a:t>Protect </a:t>
            </a:r>
            <a:r>
              <a:rPr lang="en-GB" sz="3200" dirty="0" err="1"/>
              <a:t>vs</a:t>
            </a:r>
            <a:r>
              <a:rPr lang="en-GB" sz="3200" dirty="0"/>
              <a:t> BBF </a:t>
            </a:r>
          </a:p>
          <a:p>
            <a:pPr marL="514350" indent="-514350">
              <a:buFont typeface="+mj-lt"/>
              <a:buAutoNum type="arabicParenR"/>
            </a:pPr>
            <a:r>
              <a:rPr lang="en-GB" sz="3200" dirty="0"/>
              <a:t>Minimise wound contamination</a:t>
            </a:r>
          </a:p>
          <a:p>
            <a:pPr marL="0" lvl="1" indent="0" eaLnBrk="1" hangingPunct="1">
              <a:buNone/>
            </a:pPr>
            <a:endParaRPr lang="en-GB" dirty="0"/>
          </a:p>
          <a:p>
            <a:pPr marL="0" lvl="1" indent="0" eaLnBrk="1" hangingPunct="1">
              <a:buNone/>
            </a:pPr>
            <a:endParaRPr lang="en-GB" dirty="0"/>
          </a:p>
          <a:p>
            <a:pPr lvl="1" eaLnBrk="1" hangingPunct="1">
              <a:buFont typeface="Wingdings" charset="2"/>
              <a:buChar char="Ø"/>
            </a:pPr>
            <a:r>
              <a:rPr lang="en-GB" sz="3200" dirty="0"/>
              <a:t>Scrub suits</a:t>
            </a:r>
          </a:p>
          <a:p>
            <a:pPr lvl="1" eaLnBrk="1" hangingPunct="1">
              <a:buFont typeface="Wingdings" charset="2"/>
              <a:buChar char="Ø"/>
            </a:pPr>
            <a:r>
              <a:rPr lang="en-GB" sz="3200" dirty="0"/>
              <a:t>Masks </a:t>
            </a:r>
          </a:p>
          <a:p>
            <a:pPr lvl="1" eaLnBrk="1" hangingPunct="1">
              <a:buFont typeface="Wingdings" charset="2"/>
              <a:buChar char="Ø"/>
            </a:pPr>
            <a:r>
              <a:rPr lang="en-GB" sz="3200" dirty="0"/>
              <a:t>Gowns</a:t>
            </a:r>
          </a:p>
          <a:p>
            <a:pPr marL="0" lvl="1" indent="0" eaLnBrk="1" hangingPunct="1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77425" y="357166"/>
            <a:ext cx="7283449" cy="86834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800" dirty="0"/>
              <a:t>Theatre clothing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1077" y="2795384"/>
            <a:ext cx="2445551" cy="31629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9497" y="257534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4051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Surgical Masks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936685" y="1152864"/>
            <a:ext cx="10882719" cy="5287242"/>
          </a:xfrm>
        </p:spPr>
        <p:txBody>
          <a:bodyPr/>
          <a:lstStyle/>
          <a:p>
            <a:pPr marL="342900" indent="-342900">
              <a:buFont typeface="Wingdings" charset="2"/>
              <a:buChar char="§"/>
            </a:pPr>
            <a:r>
              <a:rPr lang="en-US" dirty="0"/>
              <a:t>Bacteria-carrying particles expelled from mouth during speaking</a:t>
            </a:r>
          </a:p>
          <a:p>
            <a:pPr marL="700088" lvl="2" indent="-342900">
              <a:buFont typeface="Wingdings" charset="2"/>
              <a:buChar char="§"/>
            </a:pPr>
            <a:r>
              <a:rPr lang="en-US" sz="1800" dirty="0"/>
              <a:t>36 from 100 words loudly; 710 from cough; 40,000 from sneeze (</a:t>
            </a:r>
            <a:r>
              <a:rPr lang="en-US" sz="1800" dirty="0" err="1"/>
              <a:t>Duguid</a:t>
            </a:r>
            <a:r>
              <a:rPr lang="en-US" sz="1800" dirty="0"/>
              <a:t> 1946)</a:t>
            </a:r>
          </a:p>
          <a:p>
            <a:pPr marL="342900" indent="-342900">
              <a:buFont typeface="Wingdings" charset="2"/>
              <a:buChar char="§"/>
            </a:pPr>
            <a:r>
              <a:rPr lang="en-US" dirty="0"/>
              <a:t>Large particles settle quickly; small particles evaporate and become airborne</a:t>
            </a:r>
          </a:p>
          <a:p>
            <a:pPr marL="342900" indent="-342900">
              <a:buFont typeface="Wingdings" charset="2"/>
              <a:buChar char="§"/>
            </a:pPr>
            <a:r>
              <a:rPr lang="en-US" dirty="0"/>
              <a:t>Mask captures particles expelled from mouth</a:t>
            </a:r>
          </a:p>
          <a:p>
            <a:pPr marL="342900" indent="-342900">
              <a:buFont typeface="Wingdings" charset="2"/>
              <a:buChar char="§"/>
            </a:pPr>
            <a:r>
              <a:rPr lang="en-US" dirty="0"/>
              <a:t>Difficult to study (far more bacteria-carrying particles released from body!)</a:t>
            </a:r>
          </a:p>
          <a:p>
            <a:pPr marL="342900" indent="-342900">
              <a:buFont typeface="Wingdings" charset="2"/>
              <a:buChar char="§"/>
            </a:pPr>
            <a:r>
              <a:rPr lang="en-US" dirty="0"/>
              <a:t>2 quasi-RCT show no difference in rate of SSI masks </a:t>
            </a:r>
            <a:r>
              <a:rPr lang="en-US" dirty="0" err="1"/>
              <a:t>vs</a:t>
            </a:r>
            <a:r>
              <a:rPr lang="en-US" dirty="0"/>
              <a:t> no masks:</a:t>
            </a:r>
          </a:p>
          <a:p>
            <a:pPr marL="700088" lvl="2" indent="-342900">
              <a:buFont typeface="Wingdings" charset="2"/>
              <a:buChar char="§"/>
            </a:pPr>
            <a:r>
              <a:rPr lang="en-US" sz="1800" dirty="0"/>
              <a:t>1429 clean surgery: Masks = 1.8% SSI (13/706) </a:t>
            </a:r>
            <a:r>
              <a:rPr lang="en-US" sz="1800" dirty="0" err="1"/>
              <a:t>vs</a:t>
            </a:r>
            <a:r>
              <a:rPr lang="en-US" sz="1800" dirty="0"/>
              <a:t> No masks 1.4% SSI (10/723) (not SS)</a:t>
            </a:r>
          </a:p>
          <a:p>
            <a:pPr marL="700088" lvl="2" indent="-342900">
              <a:buFont typeface="Wingdings" charset="2"/>
              <a:buChar char="§"/>
            </a:pPr>
            <a:r>
              <a:rPr lang="en-US" sz="1800" dirty="0"/>
              <a:t>41 </a:t>
            </a:r>
            <a:r>
              <a:rPr lang="en-US" sz="1800" dirty="0" err="1"/>
              <a:t>gynae</a:t>
            </a:r>
            <a:r>
              <a:rPr lang="en-US" sz="1800" dirty="0"/>
              <a:t> ops </a:t>
            </a:r>
            <a:r>
              <a:rPr lang="mr-IN" sz="1800" dirty="0"/>
              <a:t>–</a:t>
            </a:r>
            <a:r>
              <a:rPr lang="en-US" sz="1800" dirty="0"/>
              <a:t> 3/10 with no masks developed SSI and study stopped!</a:t>
            </a:r>
          </a:p>
          <a:p>
            <a:pPr marL="700088" lvl="2" indent="-342900">
              <a:buFont typeface="Wingdings" charset="2"/>
              <a:buChar char="§"/>
            </a:pPr>
            <a:endParaRPr lang="en-US" sz="900" dirty="0"/>
          </a:p>
          <a:p>
            <a:r>
              <a:rPr lang="en-US" sz="2800" b="1" dirty="0"/>
              <a:t>Conclusion:</a:t>
            </a:r>
          </a:p>
          <a:p>
            <a:pPr marL="342900" indent="-342900">
              <a:buFont typeface="Wingdings" charset="2"/>
              <a:buChar char="§"/>
            </a:pPr>
            <a:r>
              <a:rPr lang="en-US" dirty="0"/>
              <a:t>No evidence that masks prevent SSI (NICE 2008, Vincent &amp; Edwards 2016)</a:t>
            </a:r>
          </a:p>
          <a:p>
            <a:pPr marL="342900" indent="-342900">
              <a:buFont typeface="Wingdings" charset="2"/>
              <a:buChar char="§"/>
            </a:pPr>
            <a:r>
              <a:rPr lang="en-US" dirty="0"/>
              <a:t>Important to protect </a:t>
            </a:r>
            <a:r>
              <a:rPr lang="en-US" dirty="0" err="1"/>
              <a:t>vs</a:t>
            </a:r>
            <a:r>
              <a:rPr lang="en-US" dirty="0"/>
              <a:t> blood splashing</a:t>
            </a:r>
          </a:p>
          <a:p>
            <a:pPr marL="342900" indent="-342900">
              <a:buFont typeface="Wingdings" charset="2"/>
              <a:buChar char="§"/>
            </a:pPr>
            <a:r>
              <a:rPr lang="en-US" dirty="0">
                <a:solidFill>
                  <a:srgbClr val="FF0000"/>
                </a:solidFill>
              </a:rPr>
              <a:t>Remember they become contaminated during use so DO NOT TOUCH!</a:t>
            </a:r>
          </a:p>
          <a:p>
            <a:pPr marL="342900" indent="-342900">
              <a:buFont typeface="Wingdings" charset="2"/>
              <a:buChar char="§"/>
            </a:pPr>
            <a:endParaRPr lang="en-US" dirty="0"/>
          </a:p>
          <a:p>
            <a:pPr marL="342900" indent="-342900">
              <a:buFont typeface="Wingdings" charset="2"/>
              <a:buChar char="§"/>
            </a:pPr>
            <a:endParaRPr lang="en-US" dirty="0"/>
          </a:p>
          <a:p>
            <a:pPr marL="342900" indent="-342900">
              <a:buFont typeface="Wingdings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90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Surgical gowns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764" y="1482031"/>
            <a:ext cx="11425236" cy="4953000"/>
          </a:xfrm>
        </p:spPr>
        <p:txBody>
          <a:bodyPr/>
          <a:lstStyle/>
          <a:p>
            <a:pPr marL="342900" indent="-342900">
              <a:buFont typeface="Wingdings" charset="2"/>
              <a:buChar char="§"/>
            </a:pPr>
            <a:r>
              <a:rPr lang="en-GB" sz="2400" dirty="0"/>
              <a:t>P</a:t>
            </a:r>
            <a:r>
              <a:rPr lang="en-US" sz="2400" dirty="0" err="1"/>
              <a:t>eople</a:t>
            </a:r>
            <a:r>
              <a:rPr lang="en-US" sz="2400" dirty="0"/>
              <a:t> shed 10</a:t>
            </a:r>
            <a:r>
              <a:rPr lang="en-US" sz="2400" baseline="30000" dirty="0"/>
              <a:t>9 </a:t>
            </a:r>
            <a:r>
              <a:rPr lang="en-US" sz="2400" dirty="0"/>
              <a:t>skin</a:t>
            </a:r>
            <a:r>
              <a:rPr lang="en-US" sz="2400" baseline="30000" dirty="0"/>
              <a:t> </a:t>
            </a:r>
            <a:r>
              <a:rPr lang="en-US" sz="2400" dirty="0"/>
              <a:t>cells per day</a:t>
            </a:r>
          </a:p>
          <a:p>
            <a:pPr marL="700088" lvl="2" indent="-342900">
              <a:buFont typeface="Wingdings" charset="2"/>
              <a:buChar char="§"/>
            </a:pPr>
            <a:r>
              <a:rPr lang="en-US" sz="1800" dirty="0"/>
              <a:t>Average particle size = 20</a:t>
            </a:r>
            <a:r>
              <a:rPr lang="en-GB" sz="1800" dirty="0" err="1"/>
              <a:t>μm</a:t>
            </a:r>
            <a:r>
              <a:rPr lang="en-GB" sz="1800" dirty="0"/>
              <a:t> </a:t>
            </a:r>
          </a:p>
          <a:p>
            <a:pPr marL="700088" lvl="2" indent="-342900">
              <a:buFont typeface="Wingdings" charset="2"/>
              <a:buChar char="§"/>
            </a:pPr>
            <a:r>
              <a:rPr lang="en-GB" sz="1800" dirty="0"/>
              <a:t>Majority of S. </a:t>
            </a:r>
            <a:r>
              <a:rPr lang="en-GB" sz="1800" dirty="0" err="1"/>
              <a:t>aureus</a:t>
            </a:r>
            <a:r>
              <a:rPr lang="en-GB" sz="1800" dirty="0"/>
              <a:t> dispersed from under the waist (12% of people are </a:t>
            </a:r>
            <a:r>
              <a:rPr lang="en-GB" sz="1800" dirty="0" err="1"/>
              <a:t>perineal</a:t>
            </a:r>
            <a:r>
              <a:rPr lang="en-GB" sz="1800" dirty="0"/>
              <a:t> carriers)</a:t>
            </a:r>
          </a:p>
          <a:p>
            <a:pPr marL="342900" indent="-342900">
              <a:buFont typeface="Wingdings" charset="2"/>
              <a:buChar char="§"/>
            </a:pPr>
            <a:r>
              <a:rPr lang="en-GB" sz="2400" dirty="0"/>
              <a:t>Many particles carry bacteria</a:t>
            </a:r>
          </a:p>
          <a:p>
            <a:pPr marL="700088" lvl="2" indent="-342900">
              <a:buFont typeface="Wingdings" charset="2"/>
              <a:buChar char="§"/>
            </a:pPr>
            <a:r>
              <a:rPr lang="en-GB" sz="1800" dirty="0"/>
              <a:t>Thousands of cells produced by surgical team every minute</a:t>
            </a:r>
          </a:p>
          <a:p>
            <a:pPr marL="342900" indent="-342900">
              <a:buFont typeface="Wingdings" charset="2"/>
              <a:buChar char="§"/>
            </a:pPr>
            <a:r>
              <a:rPr lang="en-GB" sz="2400" dirty="0"/>
              <a:t>Air well-mixed so all staff contribute particles which are circulated around room</a:t>
            </a:r>
          </a:p>
          <a:p>
            <a:pPr marL="700088" lvl="2" indent="-342900">
              <a:buFont typeface="Wingdings" charset="2"/>
              <a:buChar char="§"/>
            </a:pPr>
            <a:r>
              <a:rPr lang="en-GB" sz="1800" dirty="0"/>
              <a:t>Will drop directly onto surgical site for those closest</a:t>
            </a:r>
          </a:p>
          <a:p>
            <a:pPr marL="342900" indent="-342900">
              <a:buFont typeface="Wingdings" charset="2"/>
              <a:buChar char="§"/>
            </a:pPr>
            <a:r>
              <a:rPr lang="en-GB" sz="2400" dirty="0"/>
              <a:t>Cotton fabric reduces dispersal rate but not much</a:t>
            </a:r>
          </a:p>
          <a:p>
            <a:pPr marL="700088" lvl="2" indent="-342900">
              <a:buFont typeface="Wingdings" charset="2"/>
              <a:buChar char="§"/>
            </a:pPr>
            <a:r>
              <a:rPr lang="en-GB" sz="1800" dirty="0"/>
              <a:t>Pass through material (pores = 80μm) </a:t>
            </a:r>
          </a:p>
          <a:p>
            <a:pPr marL="700088" lvl="2" indent="-342900">
              <a:buFont typeface="Wingdings" charset="2"/>
              <a:buChar char="§"/>
            </a:pPr>
            <a:r>
              <a:rPr lang="en-GB" sz="1800" dirty="0"/>
              <a:t>Escape from underneath gown</a:t>
            </a:r>
          </a:p>
          <a:p>
            <a:pPr marL="342900" indent="-342900">
              <a:buFont typeface="Wingdings" charset="2"/>
              <a:buChar char="§"/>
            </a:pPr>
            <a:endParaRPr lang="en-GB" dirty="0"/>
          </a:p>
          <a:p>
            <a:pPr marL="342900" indent="-342900">
              <a:buFont typeface="Wingdings" charset="2"/>
              <a:buChar char="§"/>
            </a:pPr>
            <a:endParaRPr lang="en-US" dirty="0"/>
          </a:p>
          <a:p>
            <a:pPr marL="342900" indent="-342900">
              <a:buFont typeface="Wingdings" charset="2"/>
              <a:buChar char="§"/>
            </a:pPr>
            <a:endParaRPr lang="en-US" dirty="0"/>
          </a:p>
          <a:p>
            <a:pPr marL="342900" indent="-342900">
              <a:buFont typeface="Wingdings" charset="2"/>
              <a:buChar char="§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9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Gown material reduces dispersion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703110" y="923898"/>
            <a:ext cx="9598000" cy="5807102"/>
          </a:xfrm>
        </p:spPr>
        <p:txBody>
          <a:bodyPr/>
          <a:lstStyle/>
          <a:p>
            <a:pPr marL="342900" indent="-342900">
              <a:lnSpc>
                <a:spcPct val="120000"/>
              </a:lnSpc>
              <a:spcAft>
                <a:spcPts val="0"/>
              </a:spcAft>
              <a:buFont typeface="Wingdings" charset="2"/>
              <a:buChar char="§"/>
            </a:pPr>
            <a:r>
              <a:rPr lang="en-GB" sz="2400" dirty="0"/>
              <a:t>Tight weave material - pore size 20μm but very hot to wear</a:t>
            </a:r>
          </a:p>
          <a:p>
            <a:pPr marL="700088" lvl="2" indent="-342900">
              <a:lnSpc>
                <a:spcPct val="120000"/>
              </a:lnSpc>
              <a:spcAft>
                <a:spcPts val="0"/>
              </a:spcAft>
              <a:buFont typeface="Courier New"/>
              <a:buChar char="o"/>
            </a:pPr>
            <a:r>
              <a:rPr lang="en-GB" dirty="0" err="1"/>
              <a:t>Ventile</a:t>
            </a:r>
            <a:r>
              <a:rPr lang="en-GB" dirty="0"/>
              <a:t> pants tried in the 1980s </a:t>
            </a:r>
            <a:r>
              <a:rPr lang="mr-IN" dirty="0"/>
              <a:t>–</a:t>
            </a:r>
            <a:r>
              <a:rPr lang="en-GB" dirty="0"/>
              <a:t> too hot!</a:t>
            </a:r>
          </a:p>
          <a:p>
            <a:pPr marL="342900" indent="-342900">
              <a:lnSpc>
                <a:spcPct val="120000"/>
              </a:lnSpc>
              <a:spcAft>
                <a:spcPts val="0"/>
              </a:spcAft>
              <a:buFont typeface="Wingdings" charset="2"/>
              <a:buChar char="§"/>
            </a:pPr>
            <a:r>
              <a:rPr lang="en-GB" sz="2400" dirty="0"/>
              <a:t>Non-woven material </a:t>
            </a:r>
          </a:p>
          <a:p>
            <a:pPr marL="700088" lvl="2" indent="-342900">
              <a:lnSpc>
                <a:spcPct val="120000"/>
              </a:lnSpc>
              <a:spcAft>
                <a:spcPts val="0"/>
              </a:spcAft>
              <a:buFont typeface="Courier New"/>
              <a:buChar char="o"/>
            </a:pPr>
            <a:r>
              <a:rPr lang="en-GB" dirty="0"/>
              <a:t>fibres create ‘mat’ structure - prevents direct passage for particles</a:t>
            </a:r>
          </a:p>
          <a:p>
            <a:pPr lvl="2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GB" dirty="0"/>
              <a:t>     but allows air circulation</a:t>
            </a:r>
          </a:p>
          <a:p>
            <a:pPr marL="342900" indent="-342900">
              <a:lnSpc>
                <a:spcPct val="120000"/>
              </a:lnSpc>
              <a:spcAft>
                <a:spcPts val="0"/>
              </a:spcAft>
              <a:buFont typeface="Wingdings" charset="2"/>
              <a:buChar char="§"/>
            </a:pPr>
            <a:r>
              <a:rPr lang="en-GB" sz="2400" dirty="0"/>
              <a:t>Permeability also important</a:t>
            </a:r>
          </a:p>
          <a:p>
            <a:pPr marL="700088" lvl="2" indent="-342900">
              <a:lnSpc>
                <a:spcPct val="120000"/>
              </a:lnSpc>
              <a:spcAft>
                <a:spcPts val="0"/>
              </a:spcAft>
              <a:buFont typeface="Courier New"/>
              <a:buChar char="o"/>
            </a:pPr>
            <a:r>
              <a:rPr lang="en-GB" dirty="0"/>
              <a:t>Between 10 and 90% of operations result in wet-strike through of gown depending on depth of wound (Holborn 1984)</a:t>
            </a:r>
          </a:p>
          <a:p>
            <a:pPr marL="700088" lvl="2" indent="-342900">
              <a:lnSpc>
                <a:spcPct val="120000"/>
              </a:lnSpc>
              <a:spcAft>
                <a:spcPts val="0"/>
              </a:spcAft>
              <a:buFont typeface="Courier New"/>
              <a:buChar char="o"/>
            </a:pPr>
            <a:r>
              <a:rPr lang="en-GB" dirty="0"/>
              <a:t>Bacteria from skin able to transfer through wet material</a:t>
            </a:r>
          </a:p>
          <a:p>
            <a:pPr marL="342900" indent="-342900">
              <a:lnSpc>
                <a:spcPct val="120000"/>
              </a:lnSpc>
              <a:spcAft>
                <a:spcPts val="0"/>
              </a:spcAft>
              <a:buFont typeface="Wingdings" charset="2"/>
              <a:buChar char="§"/>
            </a:pPr>
            <a:r>
              <a:rPr lang="tr-TR" sz="2400" dirty="0" err="1"/>
              <a:t>Drapes</a:t>
            </a:r>
            <a:r>
              <a:rPr lang="tr-TR" sz="2400" dirty="0"/>
              <a:t> </a:t>
            </a:r>
            <a:r>
              <a:rPr lang="tr-TR" sz="2400" dirty="0" err="1"/>
              <a:t>prevent</a:t>
            </a:r>
            <a:r>
              <a:rPr lang="tr-TR" sz="2400" dirty="0"/>
              <a:t> transfer of </a:t>
            </a:r>
            <a:r>
              <a:rPr lang="tr-TR" sz="2400" dirty="0" err="1"/>
              <a:t>bacteria</a:t>
            </a:r>
            <a:r>
              <a:rPr lang="tr-TR" sz="2400" dirty="0"/>
              <a:t> </a:t>
            </a:r>
            <a:r>
              <a:rPr lang="tr-TR" sz="2400" dirty="0" err="1"/>
              <a:t>from</a:t>
            </a:r>
            <a:r>
              <a:rPr lang="tr-TR" sz="2400" dirty="0"/>
              <a:t> </a:t>
            </a:r>
            <a:r>
              <a:rPr lang="tr-TR" sz="2400" dirty="0" err="1"/>
              <a:t>patients</a:t>
            </a:r>
            <a:r>
              <a:rPr lang="tr-TR" sz="2400" dirty="0"/>
              <a:t>’ skin </a:t>
            </a:r>
            <a:r>
              <a:rPr lang="tr-TR" sz="2400" dirty="0" err="1"/>
              <a:t>into</a:t>
            </a:r>
            <a:r>
              <a:rPr lang="tr-TR" sz="2400" dirty="0"/>
              <a:t> </a:t>
            </a:r>
            <a:r>
              <a:rPr lang="tr-TR" sz="2400" dirty="0" err="1"/>
              <a:t>wound</a:t>
            </a:r>
            <a:endParaRPr lang="tr-TR" sz="2400" dirty="0"/>
          </a:p>
          <a:p>
            <a:pPr marL="700088" lvl="2" indent="-342900">
              <a:lnSpc>
                <a:spcPct val="120000"/>
              </a:lnSpc>
              <a:spcAft>
                <a:spcPts val="0"/>
              </a:spcAft>
              <a:buFont typeface="Courier New"/>
              <a:buChar char="o"/>
            </a:pPr>
            <a:r>
              <a:rPr lang="tr-TR" dirty="0" err="1"/>
              <a:t>Become</a:t>
            </a:r>
            <a:r>
              <a:rPr lang="tr-TR" dirty="0"/>
              <a:t> </a:t>
            </a:r>
            <a:r>
              <a:rPr lang="tr-TR" dirty="0" err="1"/>
              <a:t>contaminated</a:t>
            </a:r>
            <a:r>
              <a:rPr lang="tr-TR" dirty="0"/>
              <a:t> </a:t>
            </a:r>
            <a:r>
              <a:rPr lang="tr-TR" dirty="0" err="1"/>
              <a:t>during</a:t>
            </a:r>
            <a:r>
              <a:rPr lang="tr-TR" dirty="0"/>
              <a:t> </a:t>
            </a:r>
            <a:r>
              <a:rPr lang="tr-TR" dirty="0" err="1"/>
              <a:t>procedure</a:t>
            </a:r>
            <a:endParaRPr lang="tr-TR" dirty="0"/>
          </a:p>
          <a:p>
            <a:pPr marL="700088" lvl="2" indent="-342900">
              <a:lnSpc>
                <a:spcPct val="120000"/>
              </a:lnSpc>
              <a:spcAft>
                <a:spcPts val="0"/>
              </a:spcAft>
              <a:buFont typeface="Courier New"/>
              <a:buChar char="o"/>
            </a:pPr>
            <a:r>
              <a:rPr lang="tr-TR" dirty="0" err="1"/>
              <a:t>İmpermeability</a:t>
            </a:r>
            <a:r>
              <a:rPr lang="tr-TR" dirty="0"/>
              <a:t> </a:t>
            </a:r>
            <a:r>
              <a:rPr lang="tr-TR" dirty="0" err="1"/>
              <a:t>important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prevent</a:t>
            </a:r>
            <a:r>
              <a:rPr lang="tr-TR" dirty="0"/>
              <a:t> transfer </a:t>
            </a:r>
            <a:r>
              <a:rPr lang="tr-TR" dirty="0" err="1"/>
              <a:t>from</a:t>
            </a:r>
            <a:r>
              <a:rPr lang="tr-TR" dirty="0"/>
              <a:t> </a:t>
            </a:r>
            <a:r>
              <a:rPr lang="tr-TR" dirty="0" err="1"/>
              <a:t>patients</a:t>
            </a:r>
            <a:r>
              <a:rPr lang="tr-TR" dirty="0"/>
              <a:t>’ skin </a:t>
            </a:r>
          </a:p>
          <a:p>
            <a:pPr marL="342900" indent="-342900">
              <a:lnSpc>
                <a:spcPct val="120000"/>
              </a:lnSpc>
              <a:spcAft>
                <a:spcPts val="0"/>
              </a:spcAft>
              <a:buFont typeface="Wingdings" charset="2"/>
              <a:buChar char="§"/>
            </a:pPr>
            <a:r>
              <a:rPr lang="tr-TR" sz="2400" dirty="0"/>
              <a:t>EN 13795 (2013)</a:t>
            </a:r>
          </a:p>
          <a:p>
            <a:pPr marL="700088" lvl="2" indent="-342900">
              <a:lnSpc>
                <a:spcPct val="120000"/>
              </a:lnSpc>
              <a:spcAft>
                <a:spcPts val="0"/>
              </a:spcAft>
              <a:buFont typeface="Courier New"/>
              <a:buChar char="o"/>
            </a:pPr>
            <a:r>
              <a:rPr lang="tr-TR" dirty="0" err="1"/>
              <a:t>Resistance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dry</a:t>
            </a:r>
            <a:r>
              <a:rPr lang="tr-TR" dirty="0"/>
              <a:t>/</a:t>
            </a:r>
            <a:r>
              <a:rPr lang="tr-TR" dirty="0" err="1"/>
              <a:t>wet</a:t>
            </a:r>
            <a:r>
              <a:rPr lang="tr-TR" dirty="0"/>
              <a:t> </a:t>
            </a:r>
            <a:r>
              <a:rPr lang="tr-TR" dirty="0" err="1"/>
              <a:t>penetration</a:t>
            </a:r>
            <a:r>
              <a:rPr lang="tr-TR" dirty="0"/>
              <a:t>; </a:t>
            </a:r>
            <a:r>
              <a:rPr lang="tr-TR" dirty="0" err="1"/>
              <a:t>liquid</a:t>
            </a:r>
            <a:r>
              <a:rPr lang="tr-TR" dirty="0"/>
              <a:t> </a:t>
            </a:r>
            <a:r>
              <a:rPr lang="tr-TR" dirty="0" err="1"/>
              <a:t>penetration</a:t>
            </a:r>
            <a:r>
              <a:rPr lang="tr-TR" dirty="0"/>
              <a:t>; tensile </a:t>
            </a:r>
            <a:r>
              <a:rPr lang="tr-TR" dirty="0" err="1"/>
              <a:t>strength</a:t>
            </a:r>
            <a:r>
              <a:rPr lang="tr-TR" dirty="0"/>
              <a:t> &amp; </a:t>
            </a:r>
            <a:r>
              <a:rPr lang="tr-TR" dirty="0" err="1"/>
              <a:t>linting</a:t>
            </a:r>
            <a:endParaRPr lang="tr-TR" dirty="0"/>
          </a:p>
          <a:p>
            <a:pPr lvl="2" indent="0">
              <a:lnSpc>
                <a:spcPct val="120000"/>
              </a:lnSpc>
              <a:spcAft>
                <a:spcPts val="0"/>
              </a:spcAft>
              <a:buNone/>
            </a:pPr>
            <a:endParaRPr lang="tr-TR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7150" y="183444"/>
            <a:ext cx="3057851" cy="309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17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28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53" y="1430959"/>
            <a:ext cx="11492167" cy="39410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83281" y="349865"/>
            <a:ext cx="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sz="2000" dirty="0" err="1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39" y="5525060"/>
            <a:ext cx="5530624" cy="13329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05269" y="349865"/>
            <a:ext cx="905895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dirty="0"/>
              <a:t>Total number of people in theatre add to airborne bacteria count</a:t>
            </a:r>
          </a:p>
        </p:txBody>
      </p:sp>
    </p:spTree>
    <p:extLst>
      <p:ext uri="{BB962C8B-B14F-4D97-AF65-F5344CB8AC3E}">
        <p14:creationId xmlns:p14="http://schemas.microsoft.com/office/powerpoint/2010/main" val="34899580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1589" y="240425"/>
            <a:ext cx="9499586" cy="1143000"/>
          </a:xfrm>
        </p:spPr>
        <p:txBody>
          <a:bodyPr>
            <a:normAutofit/>
          </a:bodyPr>
          <a:lstStyle/>
          <a:p>
            <a:r>
              <a:rPr lang="en-US" sz="3600" dirty="0"/>
              <a:t>‘Best practice’ associated with low rates of SSI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0766" y="1062157"/>
            <a:ext cx="11425236" cy="4953000"/>
          </a:xfrm>
        </p:spPr>
        <p:txBody>
          <a:bodyPr/>
          <a:lstStyle/>
          <a:p>
            <a:r>
              <a:rPr lang="en-US" sz="2800" dirty="0"/>
              <a:t>117 hospitals </a:t>
            </a:r>
          </a:p>
          <a:p>
            <a:r>
              <a:rPr lang="en-US" sz="2800" dirty="0"/>
              <a:t>113,891 general &amp; vascular operations</a:t>
            </a:r>
          </a:p>
          <a:p>
            <a:r>
              <a:rPr lang="en-US" sz="2800" dirty="0"/>
              <a:t>Low and high outliers identified from high quality surveillance data </a:t>
            </a:r>
          </a:p>
          <a:p>
            <a:r>
              <a:rPr lang="en-US" sz="2400" dirty="0"/>
              <a:t>1. Survey: Process and structural components of care</a:t>
            </a:r>
          </a:p>
          <a:p>
            <a:r>
              <a:rPr lang="en-US" sz="2400" dirty="0"/>
              <a:t>2. Site visits: observe practice; structured interviews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412" y="3819367"/>
            <a:ext cx="10254058" cy="28410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1" y="6396335"/>
            <a:ext cx="34210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-25000" dirty="0">
                <a:latin typeface="+mj-lt"/>
              </a:rPr>
              <a:t>Campbell et al J Am </a:t>
            </a:r>
            <a:r>
              <a:rPr lang="en-US" sz="2400" baseline="-25000" dirty="0" err="1">
                <a:latin typeface="+mj-lt"/>
              </a:rPr>
              <a:t>Coll</a:t>
            </a:r>
            <a:r>
              <a:rPr lang="en-US" sz="2400" baseline="-25000" dirty="0">
                <a:latin typeface="+mj-lt"/>
              </a:rPr>
              <a:t> </a:t>
            </a:r>
            <a:r>
              <a:rPr lang="en-US" sz="2400" baseline="-25000" dirty="0" err="1">
                <a:latin typeface="+mj-lt"/>
              </a:rPr>
              <a:t>Surg</a:t>
            </a:r>
            <a:r>
              <a:rPr lang="en-US" sz="2400" baseline="-25000" dirty="0">
                <a:latin typeface="+mj-lt"/>
              </a:rPr>
              <a:t> 2008</a:t>
            </a:r>
          </a:p>
        </p:txBody>
      </p:sp>
    </p:spTree>
    <p:extLst>
      <p:ext uri="{BB962C8B-B14F-4D97-AF65-F5344CB8AC3E}">
        <p14:creationId xmlns:p14="http://schemas.microsoft.com/office/powerpoint/2010/main" val="305237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901" y="253219"/>
            <a:ext cx="10479936" cy="980728"/>
          </a:xfrm>
        </p:spPr>
        <p:txBody>
          <a:bodyPr>
            <a:noAutofit/>
          </a:bodyPr>
          <a:lstStyle/>
          <a:p>
            <a:r>
              <a:rPr lang="en-GB" sz="4000" dirty="0"/>
              <a:t>Proportion of HCAI by type</a:t>
            </a:r>
            <a:br>
              <a:rPr lang="en-GB" sz="4000" dirty="0"/>
            </a:br>
            <a:r>
              <a:rPr lang="en-GB" sz="4000" dirty="0"/>
              <a:t/>
            </a:r>
            <a:br>
              <a:rPr lang="en-GB" sz="4000" dirty="0"/>
            </a:br>
            <a:r>
              <a:rPr lang="en-GB" sz="4000" dirty="0"/>
              <a:t>Proportion of HCAI by type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2501668"/>
              </p:ext>
            </p:extLst>
          </p:nvPr>
        </p:nvGraphicFramePr>
        <p:xfrm>
          <a:off x="1191693" y="1045779"/>
          <a:ext cx="10803144" cy="5624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7344139" y="5592614"/>
            <a:ext cx="486036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800" b="1" dirty="0">
                <a:latin typeface="Calibri" pitchFamily="34" charset="0"/>
              </a:rPr>
              <a:t>At any one time:</a:t>
            </a:r>
          </a:p>
          <a:p>
            <a:r>
              <a:rPr lang="en-GB" dirty="0">
                <a:latin typeface="Calibri" pitchFamily="34" charset="0"/>
              </a:rPr>
              <a:t>8% of all patients have HCAI</a:t>
            </a:r>
          </a:p>
          <a:p>
            <a:r>
              <a:rPr lang="en-GB" dirty="0">
                <a:latin typeface="Calibri" pitchFamily="34" charset="0"/>
              </a:rPr>
              <a:t>5% of surgical patients have SSI</a:t>
            </a:r>
          </a:p>
        </p:txBody>
      </p:sp>
    </p:spTree>
    <p:extLst>
      <p:ext uri="{BB962C8B-B14F-4D97-AF65-F5344CB8AC3E}">
        <p14:creationId xmlns:p14="http://schemas.microsoft.com/office/powerpoint/2010/main" val="36976355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>
          <a:xfrm>
            <a:off x="379410" y="2850751"/>
            <a:ext cx="5715000" cy="3397650"/>
          </a:xfrm>
        </p:spPr>
        <p:txBody>
          <a:bodyPr/>
          <a:lstStyle/>
          <a:p>
            <a:r>
              <a:rPr lang="en-US" sz="2800" dirty="0"/>
              <a:t>Structure/process characteristics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400" dirty="0"/>
              <a:t>Low ratio trainees/beds*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400" dirty="0"/>
              <a:t>Policy on </a:t>
            </a:r>
            <a:r>
              <a:rPr lang="en-US" sz="2400" dirty="0" err="1"/>
              <a:t>minimising</a:t>
            </a:r>
            <a:r>
              <a:rPr lang="en-US" sz="2400" dirty="0"/>
              <a:t> traffic in OR*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400" dirty="0"/>
              <a:t>Perioperative efficiency &gt;15% shorter</a:t>
            </a:r>
          </a:p>
          <a:p>
            <a:pPr lvl="3">
              <a:buFont typeface="Courier New"/>
              <a:buChar char="o"/>
            </a:pPr>
            <a:r>
              <a:rPr lang="en-US" sz="1800" dirty="0"/>
              <a:t>Door to skin; skin to door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6096000" y="2837793"/>
            <a:ext cx="5715000" cy="3410608"/>
          </a:xfrm>
        </p:spPr>
        <p:txBody>
          <a:bodyPr/>
          <a:lstStyle/>
          <a:p>
            <a:r>
              <a:rPr lang="en-US" sz="2800" dirty="0"/>
              <a:t>Site observation</a:t>
            </a:r>
          </a:p>
          <a:p>
            <a:pPr marL="342900" indent="-342900">
              <a:buFont typeface="Wingdings" charset="2"/>
              <a:buChar char="§"/>
            </a:pPr>
            <a:r>
              <a:rPr lang="en-US" i="1" dirty="0"/>
              <a:t>Low staff turnover</a:t>
            </a:r>
          </a:p>
          <a:p>
            <a:pPr marL="342900" indent="-342900">
              <a:buFont typeface="Wingdings" charset="2"/>
              <a:buChar char="§"/>
            </a:pPr>
            <a:r>
              <a:rPr lang="en-US" i="1" dirty="0"/>
              <a:t>Positive safety culture</a:t>
            </a:r>
          </a:p>
          <a:p>
            <a:pPr marL="342900" indent="-342900">
              <a:buFont typeface="Wingdings" charset="2"/>
              <a:buChar char="§"/>
            </a:pPr>
            <a:r>
              <a:rPr lang="en-US" i="1" dirty="0"/>
              <a:t>Strong leadership for quality improvement</a:t>
            </a:r>
          </a:p>
          <a:p>
            <a:pPr marL="342900" indent="-342900">
              <a:buFont typeface="Wingdings" charset="2"/>
              <a:buChar char="§"/>
            </a:pPr>
            <a:r>
              <a:rPr lang="en-US" i="1" dirty="0"/>
              <a:t>Environment fostered communication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000090"/>
                </a:solidFill>
              </a:rPr>
              <a:t>Theatre discipline makes a difference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465194" y="6057378"/>
            <a:ext cx="28504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* Statistically significant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25586" y="1606787"/>
            <a:ext cx="8255439" cy="8617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i="1" dirty="0"/>
              <a:t>The structural and process of care characteristics had a significant association with low rates of SSI</a:t>
            </a:r>
          </a:p>
        </p:txBody>
      </p:sp>
    </p:spTree>
    <p:extLst>
      <p:ext uri="{BB962C8B-B14F-4D97-AF65-F5344CB8AC3E}">
        <p14:creationId xmlns:p14="http://schemas.microsoft.com/office/powerpoint/2010/main" val="61585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4691" y="451556"/>
            <a:ext cx="10612847" cy="822960"/>
          </a:xfrm>
        </p:spPr>
        <p:txBody>
          <a:bodyPr/>
          <a:lstStyle/>
          <a:p>
            <a:r>
              <a:rPr lang="en-GB" sz="4000" dirty="0"/>
              <a:t>Sources of information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7602" y="430191"/>
            <a:ext cx="3647047" cy="45362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619" y="3783465"/>
            <a:ext cx="4926426" cy="22721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5640" y="2011871"/>
            <a:ext cx="3183765" cy="45193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069" y="1820331"/>
            <a:ext cx="5220263" cy="163668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5511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505" y="290844"/>
            <a:ext cx="8902668" cy="639385"/>
          </a:xfrm>
        </p:spPr>
        <p:txBody>
          <a:bodyPr/>
          <a:lstStyle/>
          <a:p>
            <a:r>
              <a:rPr lang="en-US" sz="4000" dirty="0"/>
              <a:t>Types of  surgical site infection</a:t>
            </a:r>
          </a:p>
        </p:txBody>
      </p:sp>
      <p:pic>
        <p:nvPicPr>
          <p:cNvPr id="9" name="Picture 4" descr="fig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93890" y="4021957"/>
            <a:ext cx="3347756" cy="1315108"/>
          </a:xfrm>
          <a:prstGeom prst="rect">
            <a:avLst/>
          </a:prstGeom>
          <a:noFill/>
        </p:spPr>
      </p:pic>
      <p:pic>
        <p:nvPicPr>
          <p:cNvPr id="10" name="Picture 9" descr="fig2"/>
          <p:cNvPicPr>
            <a:picLocks noChangeAspect="1" noChangeArrowheads="1"/>
          </p:cNvPicPr>
          <p:nvPr/>
        </p:nvPicPr>
        <p:blipFill>
          <a:blip r:embed="rId3" cstate="print"/>
          <a:srcRect b="10417"/>
          <a:stretch>
            <a:fillRect/>
          </a:stretch>
        </p:blipFill>
        <p:spPr bwMode="auto">
          <a:xfrm>
            <a:off x="7742143" y="1801157"/>
            <a:ext cx="4338652" cy="2033638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657" y="1117391"/>
            <a:ext cx="8086100" cy="554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098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39" y="0"/>
            <a:ext cx="11329259" cy="25138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5414" y="2852936"/>
            <a:ext cx="9751387" cy="362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+mj-lt"/>
              </a:rPr>
              <a:t>Major surgical procedures (2010-2012)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+mj-lt"/>
              </a:rPr>
              <a:t>Analysis of SSI surveillance data and patient costing systems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+mj-lt"/>
              </a:rPr>
              <a:t>An SSI increased length of hospital stay by 10 days (95%CL 7 </a:t>
            </a:r>
            <a:r>
              <a:rPr lang="mr-IN" sz="2400" dirty="0">
                <a:latin typeface="+mj-lt"/>
              </a:rPr>
              <a:t>–</a:t>
            </a:r>
            <a:r>
              <a:rPr lang="en-US" sz="2400" dirty="0">
                <a:latin typeface="+mj-lt"/>
              </a:rPr>
              <a:t> 13)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+mj-lt"/>
              </a:rPr>
              <a:t>Nearly 5000 bed days lost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+mj-lt"/>
              </a:rPr>
              <a:t>Cost £5000 per SSI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+mj-lt"/>
              </a:rPr>
              <a:t>Total cost to hospital £2.5K over 2 year period</a:t>
            </a:r>
          </a:p>
          <a:p>
            <a:pPr>
              <a:lnSpc>
                <a:spcPct val="120000"/>
              </a:lnSpc>
            </a:pPr>
            <a:endParaRPr lang="en-US" sz="2400" dirty="0"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en-US" sz="2400" dirty="0">
                <a:latin typeface="+mj-lt"/>
              </a:rPr>
              <a:t>JHI 2014</a:t>
            </a:r>
          </a:p>
        </p:txBody>
      </p:sp>
    </p:spTree>
    <p:extLst>
      <p:ext uri="{BB962C8B-B14F-4D97-AF65-F5344CB8AC3E}">
        <p14:creationId xmlns:p14="http://schemas.microsoft.com/office/powerpoint/2010/main" val="3791246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18611" y="449997"/>
            <a:ext cx="10945547" cy="990600"/>
          </a:xfrm>
          <a:noFill/>
          <a:ln/>
        </p:spPr>
        <p:txBody>
          <a:bodyPr>
            <a:noAutofit/>
          </a:bodyPr>
          <a:lstStyle/>
          <a:p>
            <a:r>
              <a:rPr lang="en-GB" sz="4400" dirty="0">
                <a:effectLst/>
              </a:rPr>
              <a:t>Effect of SSI on long term morbidity</a:t>
            </a:r>
          </a:p>
        </p:txBody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908" y="1941269"/>
            <a:ext cx="11552734" cy="40971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600" dirty="0"/>
              <a:t>Case-control study of 59 SSIs after orthopaedic surgery</a:t>
            </a:r>
          </a:p>
          <a:p>
            <a:pPr lvl="1"/>
            <a:r>
              <a:rPr lang="en-GB" sz="3200" dirty="0"/>
              <a:t>14 extra days in hospital (up to 1 year)</a:t>
            </a:r>
          </a:p>
          <a:p>
            <a:pPr lvl="1"/>
            <a:r>
              <a:rPr lang="en-GB" sz="3200" dirty="0">
                <a:cs typeface="Arial" pitchFamily="34" charset="0"/>
              </a:rPr>
              <a:t>↑</a:t>
            </a:r>
            <a:r>
              <a:rPr lang="en-GB" sz="3200" dirty="0"/>
              <a:t> hospitalisations and operations </a:t>
            </a:r>
          </a:p>
          <a:p>
            <a:pPr lvl="1"/>
            <a:r>
              <a:rPr lang="en-GB" sz="3200" dirty="0">
                <a:cs typeface="Arial" pitchFamily="34" charset="0"/>
              </a:rPr>
              <a:t>↑ costs x4</a:t>
            </a:r>
          </a:p>
          <a:p>
            <a:pPr lvl="1"/>
            <a:r>
              <a:rPr lang="en-GB" sz="3200" dirty="0">
                <a:cs typeface="Arial" pitchFamily="34" charset="0"/>
              </a:rPr>
              <a:t>↓ quality of life (&gt;5 point ↓ in SF-36 score for 5 domains – esp. physical functioning/role) </a:t>
            </a:r>
          </a:p>
        </p:txBody>
      </p:sp>
      <p:sp>
        <p:nvSpPr>
          <p:cNvPr id="657412" name="Rectangle 4"/>
          <p:cNvSpPr>
            <a:spLocks noChangeArrowheads="1"/>
          </p:cNvSpPr>
          <p:nvPr/>
        </p:nvSpPr>
        <p:spPr bwMode="auto">
          <a:xfrm>
            <a:off x="8130117" y="5876926"/>
            <a:ext cx="25963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>
                <a:solidFill>
                  <a:schemeClr val="tx2"/>
                </a:solidFill>
              </a:rPr>
              <a:t>Whitehouse et al 2002</a:t>
            </a:r>
            <a:br>
              <a:rPr lang="en-GB" b="1">
                <a:solidFill>
                  <a:schemeClr val="tx2"/>
                </a:solidFill>
              </a:rPr>
            </a:br>
            <a:r>
              <a:rPr lang="en-GB" b="1">
                <a:solidFill>
                  <a:schemeClr val="tx2"/>
                </a:solidFill>
              </a:rPr>
              <a:t>ICHE (2002) 23:183-9</a:t>
            </a:r>
          </a:p>
        </p:txBody>
      </p:sp>
    </p:spTree>
    <p:extLst>
      <p:ext uri="{BB962C8B-B14F-4D97-AF65-F5344CB8AC3E}">
        <p14:creationId xmlns:p14="http://schemas.microsoft.com/office/powerpoint/2010/main" val="2324630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5" name="Text Box 12"/>
          <p:cNvSpPr txBox="1">
            <a:spLocks noChangeArrowheads="1"/>
          </p:cNvSpPr>
          <p:nvPr/>
        </p:nvSpPr>
        <p:spPr bwMode="auto">
          <a:xfrm>
            <a:off x="561978" y="4918076"/>
            <a:ext cx="2341033" cy="890587"/>
          </a:xfrm>
          <a:prstGeom prst="rect">
            <a:avLst/>
          </a:prstGeom>
          <a:noFill/>
          <a:ln w="28575">
            <a:solidFill>
              <a:srgbClr val="006600"/>
            </a:solidFill>
            <a:miter lim="800000"/>
            <a:headEnd type="none" w="sm" len="sm"/>
            <a:tailEnd type="none" w="sm" len="sm"/>
          </a:ln>
        </p:spPr>
        <p:txBody>
          <a:bodyPr lIns="87279" tIns="43640" rIns="87279" bIns="43640">
            <a:spAutoFit/>
          </a:bodyPr>
          <a:lstStyle/>
          <a:p>
            <a:pPr defTabSz="727075" eaLnBrk="0" hangingPunct="0"/>
            <a:r>
              <a:rPr lang="en-GB" sz="1700" b="1">
                <a:solidFill>
                  <a:srgbClr val="006600"/>
                </a:solidFill>
                <a:latin typeface="Century Gothic" pitchFamily="34" charset="0"/>
              </a:rPr>
              <a:t>Type </a:t>
            </a:r>
          </a:p>
          <a:p>
            <a:pPr defTabSz="727075" eaLnBrk="0" hangingPunct="0"/>
            <a:r>
              <a:rPr lang="en-GB" sz="1700" b="1">
                <a:solidFill>
                  <a:srgbClr val="006600"/>
                </a:solidFill>
                <a:latin typeface="Century Gothic" pitchFamily="34" charset="0"/>
              </a:rPr>
              <a:t>Duration </a:t>
            </a:r>
          </a:p>
          <a:p>
            <a:pPr defTabSz="727075" eaLnBrk="0" hangingPunct="0"/>
            <a:r>
              <a:rPr lang="en-GB" sz="1700" b="1">
                <a:solidFill>
                  <a:srgbClr val="006600"/>
                </a:solidFill>
                <a:latin typeface="Century Gothic" pitchFamily="34" charset="0"/>
              </a:rPr>
              <a:t>Technique</a:t>
            </a:r>
          </a:p>
        </p:txBody>
      </p:sp>
      <p:pic>
        <p:nvPicPr>
          <p:cNvPr id="31746" name="Picture 1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095751" y="3006247"/>
            <a:ext cx="3174737" cy="1605442"/>
          </a:xfrm>
          <a:noFill/>
        </p:spPr>
      </p:pic>
      <p:sp>
        <p:nvSpPr>
          <p:cNvPr id="31747" name="Oval 3"/>
          <p:cNvSpPr>
            <a:spLocks noChangeArrowheads="1"/>
          </p:cNvSpPr>
          <p:nvPr/>
        </p:nvSpPr>
        <p:spPr bwMode="auto">
          <a:xfrm>
            <a:off x="4078819" y="1367385"/>
            <a:ext cx="3158762" cy="2891878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48" name="Oval 4"/>
          <p:cNvSpPr>
            <a:spLocks noChangeArrowheads="1"/>
          </p:cNvSpPr>
          <p:nvPr/>
        </p:nvSpPr>
        <p:spPr bwMode="auto">
          <a:xfrm>
            <a:off x="5520269" y="3236913"/>
            <a:ext cx="3146060" cy="2928937"/>
          </a:xfrm>
          <a:prstGeom prst="ellipse">
            <a:avLst/>
          </a:prstGeom>
          <a:noFill/>
          <a:ln w="57150">
            <a:solidFill>
              <a:srgbClr val="0033CC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5039785" y="2349500"/>
            <a:ext cx="1951567" cy="3492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87279" tIns="43640" rIns="87279" bIns="43640">
            <a:spAutoFit/>
          </a:bodyPr>
          <a:lstStyle/>
          <a:p>
            <a:pPr defTabSz="727075" eaLnBrk="0" hangingPunct="0"/>
            <a:r>
              <a:rPr lang="en-GB" sz="1700" b="1" dirty="0">
                <a:solidFill>
                  <a:srgbClr val="FF3300"/>
                </a:solidFill>
                <a:latin typeface="Century Gothic" pitchFamily="34" charset="0"/>
              </a:rPr>
              <a:t>Host patient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6769101" y="4724400"/>
            <a:ext cx="1756833" cy="6111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87279" tIns="43640" rIns="87279" bIns="43640">
            <a:spAutoFit/>
          </a:bodyPr>
          <a:lstStyle/>
          <a:p>
            <a:pPr defTabSz="727075" eaLnBrk="0" hangingPunct="0"/>
            <a:r>
              <a:rPr lang="en-GB" sz="1700" b="1">
                <a:solidFill>
                  <a:srgbClr val="0033CC"/>
                </a:solidFill>
                <a:latin typeface="Century Gothic" pitchFamily="34" charset="0"/>
              </a:rPr>
              <a:t>Micro-organisms</a:t>
            </a: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3048000" y="4714875"/>
            <a:ext cx="1873251" cy="61135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87279" tIns="43640" rIns="87279" bIns="43640">
            <a:spAutoFit/>
          </a:bodyPr>
          <a:lstStyle/>
          <a:p>
            <a:pPr defTabSz="727075" eaLnBrk="0" hangingPunct="0"/>
            <a:r>
              <a:rPr lang="en-GB" sz="1700" b="1">
                <a:solidFill>
                  <a:srgbClr val="006600"/>
                </a:solidFill>
                <a:latin typeface="Century Gothic" pitchFamily="34" charset="0"/>
              </a:rPr>
              <a:t>Surgical procedure</a:t>
            </a: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6638216" y="1453191"/>
            <a:ext cx="2976033" cy="873125"/>
          </a:xfrm>
          <a:prstGeom prst="rect">
            <a:avLst/>
          </a:prstGeom>
          <a:noFill/>
          <a:ln w="22225">
            <a:solidFill>
              <a:schemeClr val="accent2"/>
            </a:solidFill>
            <a:miter lim="800000"/>
            <a:headEnd type="none" w="sm" len="sm"/>
            <a:tailEnd type="none" w="sm" len="sm"/>
          </a:ln>
        </p:spPr>
        <p:txBody>
          <a:bodyPr lIns="87279" tIns="43640" rIns="87279" bIns="43640">
            <a:spAutoFit/>
          </a:bodyPr>
          <a:lstStyle/>
          <a:p>
            <a:pPr algn="r" defTabSz="727075" eaLnBrk="0" hangingPunct="0"/>
            <a:r>
              <a:rPr lang="en-GB" sz="1700" b="1" dirty="0">
                <a:solidFill>
                  <a:srgbClr val="FF3300"/>
                </a:solidFill>
                <a:latin typeface="Century Gothic" pitchFamily="34" charset="0"/>
              </a:rPr>
              <a:t>Underlying illness</a:t>
            </a:r>
          </a:p>
          <a:p>
            <a:pPr algn="r" defTabSz="727075" eaLnBrk="0" hangingPunct="0"/>
            <a:r>
              <a:rPr lang="en-GB" sz="1700" b="1" dirty="0">
                <a:solidFill>
                  <a:srgbClr val="FF3300"/>
                </a:solidFill>
                <a:latin typeface="Century Gothic" pitchFamily="34" charset="0"/>
              </a:rPr>
              <a:t>Obesity</a:t>
            </a:r>
          </a:p>
          <a:p>
            <a:pPr algn="r" defTabSz="727075" eaLnBrk="0" hangingPunct="0"/>
            <a:r>
              <a:rPr lang="en-GB" sz="1700" b="1" dirty="0">
                <a:solidFill>
                  <a:srgbClr val="FF3300"/>
                </a:solidFill>
                <a:latin typeface="Century Gothic" pitchFamily="34" charset="0"/>
              </a:rPr>
              <a:t>Age</a:t>
            </a:r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8447618" y="4747419"/>
            <a:ext cx="1979272" cy="611353"/>
          </a:xfrm>
          <a:prstGeom prst="rect">
            <a:avLst/>
          </a:prstGeom>
          <a:noFill/>
          <a:ln w="22225">
            <a:solidFill>
              <a:srgbClr val="0033CC"/>
            </a:solidFill>
            <a:miter lim="800000"/>
            <a:headEnd type="none" w="sm" len="sm"/>
            <a:tailEnd type="none" w="sm" len="sm"/>
          </a:ln>
        </p:spPr>
        <p:txBody>
          <a:bodyPr wrap="square" lIns="87279" tIns="43640" rIns="87279" bIns="43640">
            <a:spAutoFit/>
          </a:bodyPr>
          <a:lstStyle/>
          <a:p>
            <a:pPr algn="r" defTabSz="727075" eaLnBrk="0" hangingPunct="0"/>
            <a:r>
              <a:rPr lang="en-GB" sz="1700" b="1">
                <a:solidFill>
                  <a:srgbClr val="0033CC"/>
                </a:solidFill>
                <a:latin typeface="Century Gothic" pitchFamily="34" charset="0"/>
              </a:rPr>
              <a:t>Number</a:t>
            </a:r>
          </a:p>
          <a:p>
            <a:pPr algn="r" defTabSz="727075" eaLnBrk="0" hangingPunct="0"/>
            <a:r>
              <a:rPr lang="en-GB" sz="1700" b="1">
                <a:solidFill>
                  <a:srgbClr val="0033CC"/>
                </a:solidFill>
                <a:latin typeface="Century Gothic" pitchFamily="34" charset="0"/>
              </a:rPr>
              <a:t>Virulence</a:t>
            </a:r>
          </a:p>
        </p:txBody>
      </p:sp>
      <p:sp>
        <p:nvSpPr>
          <p:cNvPr id="666637" name="Text Box 13"/>
          <p:cNvSpPr txBox="1">
            <a:spLocks noChangeArrowheads="1"/>
          </p:cNvSpPr>
          <p:nvPr/>
        </p:nvSpPr>
        <p:spPr bwMode="auto">
          <a:xfrm>
            <a:off x="1477944" y="313780"/>
            <a:ext cx="501336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4400" dirty="0">
                <a:solidFill>
                  <a:srgbClr val="000000"/>
                </a:solidFill>
                <a:latin typeface="Arial" charset="0"/>
              </a:rPr>
              <a:t>Risk factors for SSI</a:t>
            </a:r>
          </a:p>
        </p:txBody>
      </p:sp>
      <p:sp>
        <p:nvSpPr>
          <p:cNvPr id="31749" name="Oval 5"/>
          <p:cNvSpPr>
            <a:spLocks noChangeArrowheads="1"/>
          </p:cNvSpPr>
          <p:nvPr/>
        </p:nvSpPr>
        <p:spPr bwMode="auto">
          <a:xfrm>
            <a:off x="2626785" y="3236914"/>
            <a:ext cx="3136899" cy="2928938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035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546" y="129581"/>
            <a:ext cx="10075084" cy="62713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940128" y="6426839"/>
            <a:ext cx="21477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SSISS March 2016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3844" y="342126"/>
            <a:ext cx="6648921" cy="822960"/>
          </a:xfrm>
        </p:spPr>
        <p:txBody>
          <a:bodyPr/>
          <a:lstStyle/>
          <a:p>
            <a:r>
              <a:rPr lang="en-US" dirty="0"/>
              <a:t>Rate of SSI by category of surgery</a:t>
            </a:r>
          </a:p>
        </p:txBody>
      </p:sp>
    </p:spTree>
    <p:extLst>
      <p:ext uri="{BB962C8B-B14F-4D97-AF65-F5344CB8AC3E}">
        <p14:creationId xmlns:p14="http://schemas.microsoft.com/office/powerpoint/2010/main" val="283697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>
          <a:xfrm>
            <a:off x="1249362" y="343105"/>
            <a:ext cx="8754447" cy="680477"/>
          </a:xfrm>
        </p:spPr>
        <p:txBody>
          <a:bodyPr/>
          <a:lstStyle/>
          <a:p>
            <a:r>
              <a:rPr lang="en-US" dirty="0"/>
              <a:t>Microorganisms causing SSI</a:t>
            </a: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4147569"/>
              </p:ext>
            </p:extLst>
          </p:nvPr>
        </p:nvGraphicFramePr>
        <p:xfrm>
          <a:off x="1112884" y="1152667"/>
          <a:ext cx="9693275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Oval 3"/>
          <p:cNvSpPr/>
          <p:nvPr/>
        </p:nvSpPr>
        <p:spPr>
          <a:xfrm>
            <a:off x="8049312" y="1290851"/>
            <a:ext cx="2702256" cy="75460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GB" sz="2000" dirty="0"/>
          </a:p>
        </p:txBody>
      </p:sp>
      <p:sp>
        <p:nvSpPr>
          <p:cNvPr id="5" name="Oval 4"/>
          <p:cNvSpPr/>
          <p:nvPr/>
        </p:nvSpPr>
        <p:spPr>
          <a:xfrm>
            <a:off x="8188655" y="1993425"/>
            <a:ext cx="2019868" cy="362235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62817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150209_3M_PPTTemplate_v7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3M Fonts TTF">
      <a:majorFont>
        <a:latin typeface="3M Circular TT Bold"/>
        <a:ea typeface=""/>
        <a:cs typeface=""/>
      </a:majorFont>
      <a:minorFont>
        <a:latin typeface="3M Circular TT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</a:spPr>
      <a:bodyPr lIns="180000" tIns="180000" rIns="180000" bIns="180000" rtlCol="0" anchor="t"/>
      <a:lstStyle>
        <a:defPPr>
          <a:defRPr sz="20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7B855991-E11B-4FE6-99AC-122B2F4BC96D}" vid="{8ADE108D-080C-49EF-B933-64D7F307B79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1626</TotalTime>
  <Words>1331</Words>
  <Application>Microsoft Office PowerPoint</Application>
  <PresentationFormat>Widescreen</PresentationFormat>
  <Paragraphs>252</Paragraphs>
  <Slides>31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3M Circular TT Bold</vt:lpstr>
      <vt:lpstr>3M Circular TT Book</vt:lpstr>
      <vt:lpstr>Arial</vt:lpstr>
      <vt:lpstr>Calibri</vt:lpstr>
      <vt:lpstr>Century Gothic</vt:lpstr>
      <vt:lpstr>Courier New</vt:lpstr>
      <vt:lpstr>Wingdings</vt:lpstr>
      <vt:lpstr>150209_3M_PPTTemplate_v7</vt:lpstr>
      <vt:lpstr>OneTogether</vt:lpstr>
      <vt:lpstr>Cleaning and clothing in theatre: protecting the patient from SSI</vt:lpstr>
      <vt:lpstr>Proportion of HCAI by type  Proportion of HCAI by type</vt:lpstr>
      <vt:lpstr>Types of  surgical site infection</vt:lpstr>
      <vt:lpstr>PowerPoint Presentation</vt:lpstr>
      <vt:lpstr>Effect of SSI on long term morbidity</vt:lpstr>
      <vt:lpstr>PowerPoint Presentation</vt:lpstr>
      <vt:lpstr>Rate of SSI by category of surgery</vt:lpstr>
      <vt:lpstr>PowerPoint Presentation</vt:lpstr>
      <vt:lpstr>PowerPoint Presentation</vt:lpstr>
      <vt:lpstr>Theatre ‘discipline’</vt:lpstr>
      <vt:lpstr>Routes &amp; sources of infection in theatre</vt:lpstr>
      <vt:lpstr>Risks from the theatre environment</vt:lpstr>
      <vt:lpstr>Aim of cleaning</vt:lpstr>
      <vt:lpstr>Dust accumulates on horizontal surfaces</vt:lpstr>
      <vt:lpstr>Minimise dust collection on surfaces</vt:lpstr>
      <vt:lpstr>High touch surfaces</vt:lpstr>
      <vt:lpstr>Strategy for cleaning different types of surface in theatres</vt:lpstr>
      <vt:lpstr>PowerPoint Presentation</vt:lpstr>
      <vt:lpstr>How and when to clean the environment</vt:lpstr>
      <vt:lpstr>Classification of equipment decontamination</vt:lpstr>
      <vt:lpstr>Why detergent?</vt:lpstr>
      <vt:lpstr>Beware of dusty equipment!</vt:lpstr>
      <vt:lpstr>Theatre clothing</vt:lpstr>
      <vt:lpstr>Surgical Masks </vt:lpstr>
      <vt:lpstr>Surgical gowns</vt:lpstr>
      <vt:lpstr>Gown material reduces dispersion</vt:lpstr>
      <vt:lpstr>PowerPoint Presentation</vt:lpstr>
      <vt:lpstr>‘Best practice’ associated with low rates of SSI</vt:lpstr>
      <vt:lpstr>Theatre discipline makes a difference</vt:lpstr>
      <vt:lpstr>Sources of information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OneTogether Conference 2016</dc:title>
  <dc:creator>Sophie Singh</dc:creator>
  <cp:lastModifiedBy>Lucy Wade CW</cp:lastModifiedBy>
  <cp:revision>113</cp:revision>
  <cp:lastPrinted>2018-11-08T14:05:05Z</cp:lastPrinted>
  <dcterms:created xsi:type="dcterms:W3CDTF">2016-02-29T12:17:28Z</dcterms:created>
  <dcterms:modified xsi:type="dcterms:W3CDTF">2019-01-17T09:32:56Z</dcterms:modified>
</cp:coreProperties>
</file>